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63" r:id="rId5"/>
    <p:sldId id="262" r:id="rId6"/>
    <p:sldId id="259" r:id="rId7"/>
    <p:sldId id="260" r:id="rId8"/>
    <p:sldId id="268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F750E7-A7FE-4F2A-B590-3FE05BB83DA4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916841-99B5-450C-A2C9-4EDF037D772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484984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latin typeface="Twinkl Cursive Looped" panose="02000000000000000000" pitchFamily="2" charset="0"/>
              </a:rPr>
              <a:t>Meet the teacher</a:t>
            </a:r>
            <a:br>
              <a:rPr lang="en-GB" b="1" u="sng" dirty="0" smtClean="0">
                <a:latin typeface="Twinkl Cursive Looped" panose="02000000000000000000" pitchFamily="2" charset="0"/>
              </a:rPr>
            </a:br>
            <a:r>
              <a:rPr lang="en-GB" dirty="0" smtClean="0">
                <a:latin typeface="Twinkl Cursive Looped" panose="02000000000000000000" pitchFamily="2" charset="0"/>
              </a:rPr>
              <a:t/>
            </a:r>
            <a:br>
              <a:rPr lang="en-GB" dirty="0" smtClean="0">
                <a:latin typeface="Twinkl Cursive Looped" panose="02000000000000000000" pitchFamily="2" charset="0"/>
              </a:rPr>
            </a:br>
            <a:r>
              <a:rPr lang="en-GB" dirty="0" smtClean="0">
                <a:latin typeface="Twinkl Cursive Looped" panose="02000000000000000000" pitchFamily="2" charset="0"/>
              </a:rPr>
              <a:t>Class Teacher- Mr Hodgson</a:t>
            </a:r>
            <a:br>
              <a:rPr lang="en-GB" dirty="0" smtClean="0">
                <a:latin typeface="Twinkl Cursive Looped" panose="02000000000000000000" pitchFamily="2" charset="0"/>
              </a:rPr>
            </a:br>
            <a:r>
              <a:rPr lang="en-GB" dirty="0" smtClean="0">
                <a:latin typeface="Twinkl Cursive Looped" panose="02000000000000000000" pitchFamily="2" charset="0"/>
              </a:rPr>
              <a:t>Class TA –Mrs </a:t>
            </a:r>
            <a:r>
              <a:rPr lang="en-GB" dirty="0" err="1" smtClean="0">
                <a:latin typeface="Twinkl Cursive Looped" panose="02000000000000000000" pitchFamily="2" charset="0"/>
              </a:rPr>
              <a:t>Burdass</a:t>
            </a:r>
            <a:r>
              <a:rPr lang="en-GB" dirty="0" smtClean="0">
                <a:latin typeface="Twinkl Cursive Looped" panose="02000000000000000000" pitchFamily="2" charset="0"/>
              </a:rPr>
              <a:t/>
            </a:r>
            <a:br>
              <a:rPr lang="en-GB" dirty="0" smtClean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Children need their </a:t>
            </a:r>
            <a:r>
              <a:rPr lang="en-GB" b="1" dirty="0" smtClean="0">
                <a:solidFill>
                  <a:srgbClr val="00B050"/>
                </a:solidFill>
                <a:latin typeface="Twinkl Cursive Looped" panose="02000000000000000000" pitchFamily="2" charset="0"/>
              </a:rPr>
              <a:t>reading book and diary, pencil case and a named water bottle</a:t>
            </a:r>
            <a:r>
              <a:rPr lang="en-GB" dirty="0" smtClean="0">
                <a:latin typeface="Twinkl Cursive Looped" panose="02000000000000000000" pitchFamily="2" charset="0"/>
              </a:rPr>
              <a:t> in school everyday. </a:t>
            </a:r>
          </a:p>
          <a:p>
            <a:pPr marL="0" indent="0">
              <a:buNone/>
            </a:pPr>
            <a:endParaRPr lang="en-GB" dirty="0" smtClean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General information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6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5373216"/>
          </a:xfrm>
        </p:spPr>
        <p:txBody>
          <a:bodyPr>
            <a:normAutofit fontScale="92500" lnSpcReduction="20000"/>
          </a:bodyPr>
          <a:lstStyle/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8.45– 9:15: Morning task while children come in and settle. 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9:15 </a:t>
            </a:r>
            <a:r>
              <a:rPr lang="en-GB" dirty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9.45: Spelling and Grammar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9:45 </a:t>
            </a:r>
            <a:r>
              <a:rPr lang="en-GB" dirty="0">
                <a:latin typeface="Twinkl Cursive Looped" panose="02000000000000000000" pitchFamily="2" charset="0"/>
              </a:rPr>
              <a:t>– </a:t>
            </a:r>
            <a:r>
              <a:rPr lang="en-GB" dirty="0" smtClean="0">
                <a:latin typeface="Twinkl Cursive Looped" panose="02000000000000000000" pitchFamily="2" charset="0"/>
              </a:rPr>
              <a:t>10:45: English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10:45 -11:00: </a:t>
            </a:r>
            <a:r>
              <a:rPr lang="en-GB" dirty="0" err="1" smtClean="0">
                <a:latin typeface="Twinkl Cursive Looped" panose="02000000000000000000" pitchFamily="2" charset="0"/>
              </a:rPr>
              <a:t>Breaktime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11:00  </a:t>
            </a:r>
            <a:r>
              <a:rPr lang="en-GB" dirty="0">
                <a:latin typeface="Twinkl Cursive Looped" panose="02000000000000000000" pitchFamily="2" charset="0"/>
              </a:rPr>
              <a:t>– 12:00: </a:t>
            </a:r>
            <a:r>
              <a:rPr lang="en-GB" dirty="0" smtClean="0">
                <a:latin typeface="Twinkl Cursive Looped" panose="02000000000000000000" pitchFamily="2" charset="0"/>
              </a:rPr>
              <a:t>Maths</a:t>
            </a: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12:00 – 1:00: Lunch Time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1:00 – </a:t>
            </a:r>
            <a:r>
              <a:rPr lang="en-GB" dirty="0" smtClean="0">
                <a:latin typeface="Twinkl Cursive Looped" panose="02000000000000000000" pitchFamily="2" charset="0"/>
              </a:rPr>
              <a:t>2:55: PE, RE, Science, Topic, Music </a:t>
            </a: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A typical day in Year 6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2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Children will always have a whole class input related to the topic or area of learning.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Some lessons will be whole class – maths and reading.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Some lessons will have a whole class input followed by small group activities led by adults.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  <a:p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Learning in Year 6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72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At the beginning of each big term children will be given a knowledge organiser.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This document contains the essential knowledge children will learn as part of their topic.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Knowledge organisers can be used at home to spark conversations about children’s learning.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Knowledge organisers help children develop their subject specific vocabulary.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At school children will be quizzed on information from the knowledge organisers throughout the year to encourage information to be committed to the long term memory.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These can be found on the class pages.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Knowledge Organisers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5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Spellings and Homework 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3" y="1700808"/>
            <a:ext cx="3600400" cy="4425672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Twinkl Cursive Looped" panose="02000000000000000000" pitchFamily="2" charset="0"/>
              </a:rPr>
              <a:t>Spellings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Spellings are sent on a Monday and children are tested the following 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 smtClean="0">
                <a:latin typeface="Twinkl Cursive Looped" panose="02000000000000000000" pitchFamily="2" charset="0"/>
              </a:rPr>
              <a:t>Monday.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are expected to learn them at home – please practise 3x weekly either verbally or written in their spelling book.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779912" y="1700808"/>
            <a:ext cx="5040560" cy="4896544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latin typeface="Twinkl Cursive Looped" panose="02000000000000000000" pitchFamily="2" charset="0"/>
              </a:rPr>
              <a:t>Homework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Homework is sent out on a Friday  on Class Dojo and on paper and needs to be returned by the following Wednesday. Homework will set from week 2.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It is encouraged for parents to support children with their work to engage with them about their learning.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Year </a:t>
            </a:r>
            <a:r>
              <a:rPr lang="en-GB" dirty="0">
                <a:latin typeface="Twinkl Cursive Looped" panose="02000000000000000000" pitchFamily="2" charset="0"/>
              </a:rPr>
              <a:t>6</a:t>
            </a:r>
            <a:r>
              <a:rPr lang="en-GB" dirty="0" smtClean="0">
                <a:latin typeface="Twinkl Cursive Looped" panose="02000000000000000000" pitchFamily="2" charset="0"/>
              </a:rPr>
              <a:t> </a:t>
            </a:r>
            <a:r>
              <a:rPr lang="en-GB" dirty="0">
                <a:latin typeface="Twinkl Cursive Looped" panose="02000000000000000000" pitchFamily="2" charset="0"/>
              </a:rPr>
              <a:t>- reading </a:t>
            </a:r>
            <a:r>
              <a:rPr lang="en-GB" dirty="0" smtClean="0">
                <a:latin typeface="Twinkl Cursive Looped" panose="02000000000000000000" pitchFamily="2" charset="0"/>
              </a:rPr>
              <a:t> at least 3 </a:t>
            </a:r>
            <a:r>
              <a:rPr lang="en-GB" dirty="0">
                <a:latin typeface="Twinkl Cursive Looped" panose="02000000000000000000" pitchFamily="2" charset="0"/>
              </a:rPr>
              <a:t>times a week, weekly spellings and one piece of homework </a:t>
            </a:r>
            <a:r>
              <a:rPr lang="en-GB" dirty="0" smtClean="0">
                <a:latin typeface="Twinkl Cursive Looped" panose="02000000000000000000" pitchFamily="2" charset="0"/>
              </a:rPr>
              <a:t>weekly.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 For more information please refer to the homework policy on the school website.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winkl Cursive Looped" panose="02000000000000000000" pitchFamily="2" charset="0"/>
              </a:rPr>
              <a:t>Reading is the most effective way to support your child.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are expected to read to an adult at home at least three times a week.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There is now a reward system in place rewarding those children who read at home. </a:t>
            </a:r>
          </a:p>
          <a:p>
            <a:pPr marL="0" indent="0">
              <a:buNone/>
            </a:pPr>
            <a:r>
              <a:rPr lang="en-GB" dirty="0" smtClean="0">
                <a:latin typeface="Twinkl Cursive Looped" panose="02000000000000000000" pitchFamily="2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Reading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Please make sure all your children’s clothes are </a:t>
            </a:r>
            <a:r>
              <a:rPr lang="en-GB" b="1" dirty="0" smtClean="0">
                <a:solidFill>
                  <a:srgbClr val="00B050"/>
                </a:solidFill>
                <a:latin typeface="Twinkl Cursive Looped" panose="02000000000000000000" pitchFamily="2" charset="0"/>
              </a:rPr>
              <a:t>clearly labelled. </a:t>
            </a:r>
            <a:endParaRPr lang="en-GB" b="1" dirty="0">
              <a:solidFill>
                <a:srgbClr val="00B050"/>
              </a:solidFill>
              <a:latin typeface="Twinkl Cursive Looped" panose="02000000000000000000" pitchFamily="2" charset="0"/>
            </a:endParaRPr>
          </a:p>
          <a:p>
            <a:r>
              <a:rPr lang="en-GB" dirty="0" smtClean="0">
                <a:latin typeface="Twinkl Cursive Looped" panose="02000000000000000000" pitchFamily="2" charset="0"/>
              </a:rPr>
              <a:t>Children need indoor shoes in school . </a:t>
            </a:r>
          </a:p>
          <a:p>
            <a:r>
              <a:rPr lang="en-GB" dirty="0" smtClean="0">
                <a:latin typeface="Twinkl Cursive Looped" panose="02000000000000000000" pitchFamily="2" charset="0"/>
              </a:rPr>
              <a:t>They need school PE kit in school </a:t>
            </a:r>
            <a:r>
              <a:rPr lang="en-GB" b="1" dirty="0" smtClean="0">
                <a:solidFill>
                  <a:srgbClr val="00B050"/>
                </a:solidFill>
                <a:latin typeface="Twinkl Cursive Looped" panose="02000000000000000000" pitchFamily="2" charset="0"/>
              </a:rPr>
              <a:t>everyday. </a:t>
            </a:r>
            <a:r>
              <a:rPr lang="en-GB" dirty="0" smtClean="0">
                <a:latin typeface="Twinkl Cursive Looped" panose="02000000000000000000" pitchFamily="2" charset="0"/>
              </a:rPr>
              <a:t>Red top, black shorts and trainers.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" panose="02000000000000000000" pitchFamily="2" charset="0"/>
              </a:rPr>
              <a:t>Uniform reminder 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7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252728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002060"/>
                </a:solidFill>
                <a:latin typeface="Twinkl Cursive Looped" panose="02000000000000000000" pitchFamily="2" charset="0"/>
              </a:rPr>
              <a:t>Any Questions? If you have any questions please send me a message through Class Dojo</a:t>
            </a:r>
            <a:endParaRPr lang="en-GB" sz="3200" b="1" dirty="0">
              <a:solidFill>
                <a:srgbClr val="002060"/>
              </a:solidFill>
              <a:latin typeface="Twinkl Cursive Looped" panose="02000000000000000000" pitchFamily="2" charset="0"/>
            </a:endParaRPr>
          </a:p>
        </p:txBody>
      </p:sp>
      <p:pic>
        <p:nvPicPr>
          <p:cNvPr id="1026" name="Picture 2" descr="C:\Users\hwilkinson\AppData\Local\Microsoft\Windows\Temporary Internet Files\Content.IE5\4XTHYRMB\question 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49080"/>
            <a:ext cx="2183904" cy="218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4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214</TotalTime>
  <Words>462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Symbol</vt:lpstr>
      <vt:lpstr>Twinkl Cursive Looped</vt:lpstr>
      <vt:lpstr>Waveform</vt:lpstr>
      <vt:lpstr>Meet the teacher  Class Teacher- Mr Hodgson Class TA –Mrs Burdass </vt:lpstr>
      <vt:lpstr>General information </vt:lpstr>
      <vt:lpstr>A typical day in Year 6</vt:lpstr>
      <vt:lpstr>Learning in Year 6</vt:lpstr>
      <vt:lpstr>Knowledge Organisers </vt:lpstr>
      <vt:lpstr>Spellings and Homework </vt:lpstr>
      <vt:lpstr>Reading</vt:lpstr>
      <vt:lpstr>Uniform reminder </vt:lpstr>
      <vt:lpstr>Any Questions? If you have any questions please send me a message through Class Dojo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  Class Teacher Miss Wilkinson Trainee Teacher Mrs Woodward</dc:title>
  <dc:creator>Windows User</dc:creator>
  <cp:lastModifiedBy>J Hodgson</cp:lastModifiedBy>
  <cp:revision>17</cp:revision>
  <dcterms:created xsi:type="dcterms:W3CDTF">2019-08-13T09:50:27Z</dcterms:created>
  <dcterms:modified xsi:type="dcterms:W3CDTF">2022-08-18T20:04:02Z</dcterms:modified>
</cp:coreProperties>
</file>