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59" r:id="rId5"/>
    <p:sldId id="262" r:id="rId6"/>
    <p:sldId id="261" r:id="rId7"/>
    <p:sldId id="260"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4099"/>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p:scale>
          <a:sx n="81" d="100"/>
          <a:sy n="81" d="100"/>
        </p:scale>
        <p:origin x="-90"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170A11B-2AB5-4D56-8EBA-D291D6640435}"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310667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70A11B-2AB5-4D56-8EBA-D291D6640435}"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179625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70A11B-2AB5-4D56-8EBA-D291D6640435}"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178825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70A11B-2AB5-4D56-8EBA-D291D6640435}"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335613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70A11B-2AB5-4D56-8EBA-D291D6640435}" type="datetimeFigureOut">
              <a:rPr lang="en-GB" smtClean="0"/>
              <a:t>27/04/2020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385380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170A11B-2AB5-4D56-8EBA-D291D6640435}" type="datetimeFigureOut">
              <a:rPr lang="en-GB" smtClean="0"/>
              <a:t>27/04/2020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593004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170A11B-2AB5-4D56-8EBA-D291D6640435}" type="datetimeFigureOut">
              <a:rPr lang="en-GB" smtClean="0"/>
              <a:t>27/04/2020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51403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170A11B-2AB5-4D56-8EBA-D291D6640435}" type="datetimeFigureOut">
              <a:rPr lang="en-GB" smtClean="0"/>
              <a:t>27/04/2020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286385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0A11B-2AB5-4D56-8EBA-D291D6640435}" type="datetimeFigureOut">
              <a:rPr lang="en-GB" smtClean="0"/>
              <a:t>27/04/2020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44215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A11B-2AB5-4D56-8EBA-D291D6640435}" type="datetimeFigureOut">
              <a:rPr lang="en-GB" smtClean="0"/>
              <a:t>27/04/2020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204297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70A11B-2AB5-4D56-8EBA-D291D6640435}" type="datetimeFigureOut">
              <a:rPr lang="en-GB" smtClean="0"/>
              <a:t>27/04/2020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397A9F-8B5B-44D8-B59D-EA6FE803CDB3}" type="slidenum">
              <a:rPr lang="en-GB" smtClean="0"/>
              <a:t>‹#›</a:t>
            </a:fld>
            <a:endParaRPr lang="en-GB"/>
          </a:p>
        </p:txBody>
      </p:sp>
    </p:spTree>
    <p:extLst>
      <p:ext uri="{BB962C8B-B14F-4D97-AF65-F5344CB8AC3E}">
        <p14:creationId xmlns:p14="http://schemas.microsoft.com/office/powerpoint/2010/main" val="339303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0A11B-2AB5-4D56-8EBA-D291D6640435}" type="datetimeFigureOut">
              <a:rPr lang="en-GB" smtClean="0"/>
              <a:t>27/04/2020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97A9F-8B5B-44D8-B59D-EA6FE803CDB3}" type="slidenum">
              <a:rPr lang="en-GB" smtClean="0"/>
              <a:t>‹#›</a:t>
            </a:fld>
            <a:endParaRPr lang="en-GB"/>
          </a:p>
        </p:txBody>
      </p:sp>
    </p:spTree>
    <p:extLst>
      <p:ext uri="{BB962C8B-B14F-4D97-AF65-F5344CB8AC3E}">
        <p14:creationId xmlns:p14="http://schemas.microsoft.com/office/powerpoint/2010/main" val="2802128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ctgames.com/literacy" TargetMode="External"/><Relationship Id="rId2" Type="http://schemas.openxmlformats.org/officeDocument/2006/relationships/hyperlink" Target="http://mrthorne.com/" TargetMode="External"/><Relationship Id="rId1" Type="http://schemas.openxmlformats.org/officeDocument/2006/relationships/slideLayout" Target="../slideLayouts/slideLayout1.xml"/><Relationship Id="rId6" Type="http://schemas.openxmlformats.org/officeDocument/2006/relationships/hyperlink" Target="http://www.familylearning.org.uk/phonics_games.html" TargetMode="External"/><Relationship Id="rId5" Type="http://schemas.openxmlformats.org/officeDocument/2006/relationships/hyperlink" Target="http://www.phonicsplay.co.uk/" TargetMode="External"/><Relationship Id="rId4" Type="http://schemas.openxmlformats.org/officeDocument/2006/relationships/hyperlink" Target="http://www.teachyourmonstertoread.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ideo" Target="https://www.youtube.com/embed/IPJ_ZEBh1Bk"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917453"/>
            <a:ext cx="11399520" cy="2387600"/>
          </a:xfrm>
        </p:spPr>
        <p:txBody>
          <a:bodyPr>
            <a:normAutofit/>
          </a:bodyPr>
          <a:lstStyle/>
          <a:p>
            <a:r>
              <a:rPr lang="en-GB" sz="8000" b="1" dirty="0" smtClean="0">
                <a:latin typeface="Sassoon Infant Rg" panose="02000503030000020003" pitchFamily="50" charset="0"/>
              </a:rPr>
              <a:t>Phonic Screening Check </a:t>
            </a:r>
            <a:endParaRPr lang="en-GB" sz="8000" b="1" dirty="0">
              <a:latin typeface="Sassoon Infant Rg" panose="02000503030000020003" pitchFamily="50" charset="0"/>
            </a:endParaRPr>
          </a:p>
        </p:txBody>
      </p:sp>
      <p:pic>
        <p:nvPicPr>
          <p:cNvPr id="5" name="Picture 4"/>
          <p:cNvPicPr>
            <a:picLocks noChangeAspect="1"/>
          </p:cNvPicPr>
          <p:nvPr/>
        </p:nvPicPr>
        <p:blipFill rotWithShape="1">
          <a:blip r:embed="rId2"/>
          <a:srcRect l="24664" t="19854" r="25493" b="6684"/>
          <a:stretch/>
        </p:blipFill>
        <p:spPr>
          <a:xfrm>
            <a:off x="2861994" y="1470147"/>
            <a:ext cx="6485206" cy="5373860"/>
          </a:xfrm>
          <a:prstGeom prst="rect">
            <a:avLst/>
          </a:prstGeom>
        </p:spPr>
      </p:pic>
      <p:sp>
        <p:nvSpPr>
          <p:cNvPr id="3" name="Rectangle 2"/>
          <p:cNvSpPr/>
          <p:nvPr/>
        </p:nvSpPr>
        <p:spPr>
          <a:xfrm>
            <a:off x="3017520" y="3986784"/>
            <a:ext cx="960120" cy="2487168"/>
          </a:xfrm>
          <a:prstGeom prst="rect">
            <a:avLst/>
          </a:prstGeom>
          <a:solidFill>
            <a:srgbClr val="7C4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90250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5176" y="-622031"/>
            <a:ext cx="10272541" cy="1705244"/>
          </a:xfrm>
        </p:spPr>
        <p:txBody>
          <a:bodyPr>
            <a:normAutofit/>
          </a:bodyPr>
          <a:lstStyle/>
          <a:p>
            <a:r>
              <a:rPr lang="en-GB" sz="8000" b="1" dirty="0" smtClean="0">
                <a:latin typeface="Sassoon Infant Rg" panose="02000503030000020003" pitchFamily="50" charset="0"/>
              </a:rPr>
              <a:t>Phonic Websites/Apps</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905840"/>
            <a:ext cx="10997810" cy="4983871"/>
          </a:xfrm>
        </p:spPr>
        <p:txBody>
          <a:bodyPr>
            <a:noAutofit/>
          </a:bodyPr>
          <a:lstStyle/>
          <a:p>
            <a:r>
              <a:rPr lang="en-GB" sz="3200" dirty="0" smtClean="0">
                <a:latin typeface="Sassoon Infant Rg" panose="02000503030000020003" pitchFamily="50" charset="0"/>
              </a:rPr>
              <a:t>Mr Thorne Does Phonics</a:t>
            </a:r>
          </a:p>
          <a:p>
            <a:r>
              <a:rPr lang="en-GB" sz="3200" dirty="0" smtClean="0">
                <a:latin typeface="Sassoon Infant Rg" panose="02000503030000020003" pitchFamily="50" charset="0"/>
                <a:hlinkClick r:id="rId2"/>
              </a:rPr>
              <a:t>http://mrthorne.com/</a:t>
            </a:r>
            <a:r>
              <a:rPr lang="en-GB" sz="3200" dirty="0" smtClean="0">
                <a:latin typeface="Sassoon Infant Rg" panose="02000503030000020003" pitchFamily="50" charset="0"/>
              </a:rPr>
              <a:t> </a:t>
            </a:r>
          </a:p>
          <a:p>
            <a:r>
              <a:rPr lang="en-GB" sz="3200" dirty="0" err="1">
                <a:latin typeface="Sassoon Infant Rg" panose="02000503030000020003" pitchFamily="50" charset="0"/>
              </a:rPr>
              <a:t>i</a:t>
            </a:r>
            <a:r>
              <a:rPr lang="en-GB" sz="3200" dirty="0" err="1" smtClean="0">
                <a:latin typeface="Sassoon Infant Rg" panose="02000503030000020003" pitchFamily="50" charset="0"/>
              </a:rPr>
              <a:t>ct</a:t>
            </a:r>
            <a:r>
              <a:rPr lang="en-GB" sz="3200" dirty="0" smtClean="0">
                <a:latin typeface="Sassoon Infant Rg" panose="02000503030000020003" pitchFamily="50" charset="0"/>
              </a:rPr>
              <a:t> games  </a:t>
            </a:r>
          </a:p>
          <a:p>
            <a:r>
              <a:rPr lang="en-GB" sz="3200" dirty="0" smtClean="0">
                <a:latin typeface="Sassoon Infant Rg" panose="02000503030000020003" pitchFamily="50" charset="0"/>
                <a:hlinkClick r:id="rId3"/>
              </a:rPr>
              <a:t>www.ictgames.com/literacy</a:t>
            </a:r>
            <a:r>
              <a:rPr lang="en-GB" sz="3200" dirty="0" smtClean="0">
                <a:latin typeface="Sassoon Infant Rg" panose="02000503030000020003" pitchFamily="50" charset="0"/>
              </a:rPr>
              <a:t>  </a:t>
            </a:r>
          </a:p>
          <a:p>
            <a:r>
              <a:rPr lang="en-GB" sz="3200" dirty="0" smtClean="0">
                <a:latin typeface="Sassoon Infant Rg" panose="02000503030000020003" pitchFamily="50" charset="0"/>
              </a:rPr>
              <a:t>Teach your monster to read </a:t>
            </a:r>
          </a:p>
          <a:p>
            <a:r>
              <a:rPr lang="en-GB" sz="3200" dirty="0" smtClean="0">
                <a:latin typeface="Sassoon Infant Rg" panose="02000503030000020003" pitchFamily="50" charset="0"/>
                <a:hlinkClick r:id="rId4"/>
              </a:rPr>
              <a:t>http://www.teachyourmonstertoread.com/</a:t>
            </a:r>
            <a:r>
              <a:rPr lang="en-GB" sz="3200" dirty="0" smtClean="0">
                <a:latin typeface="Sassoon Infant Rg" panose="02000503030000020003" pitchFamily="50" charset="0"/>
              </a:rPr>
              <a:t> </a:t>
            </a:r>
          </a:p>
          <a:p>
            <a:r>
              <a:rPr lang="en-GB" sz="3200" dirty="0" smtClean="0">
                <a:latin typeface="Sassoon Infant Rg" panose="02000503030000020003" pitchFamily="50" charset="0"/>
              </a:rPr>
              <a:t>Phonics Play </a:t>
            </a:r>
          </a:p>
          <a:p>
            <a:r>
              <a:rPr lang="en-GB" sz="3200" dirty="0" smtClean="0">
                <a:latin typeface="Sassoon Infant Rg" panose="02000503030000020003" pitchFamily="50" charset="0"/>
                <a:hlinkClick r:id="rId5"/>
              </a:rPr>
              <a:t>www.phonicsplay.co.uk</a:t>
            </a:r>
            <a:r>
              <a:rPr lang="en-GB" sz="3200" dirty="0" smtClean="0">
                <a:latin typeface="Sassoon Infant Rg" panose="02000503030000020003" pitchFamily="50" charset="0"/>
              </a:rPr>
              <a:t>  </a:t>
            </a:r>
          </a:p>
          <a:p>
            <a:r>
              <a:rPr lang="en-GB" sz="3200" dirty="0" smtClean="0">
                <a:latin typeface="Sassoon Infant Rg" panose="02000503030000020003" pitchFamily="50" charset="0"/>
              </a:rPr>
              <a:t>Family Learning</a:t>
            </a:r>
          </a:p>
          <a:p>
            <a:r>
              <a:rPr lang="en-GB" sz="3200" dirty="0" smtClean="0">
                <a:latin typeface="Sassoon Infant Rg" panose="02000503030000020003" pitchFamily="50" charset="0"/>
                <a:hlinkClick r:id="rId6"/>
              </a:rPr>
              <a:t>http://www.familylearning.org.uk/phonics_games.html</a:t>
            </a:r>
            <a:r>
              <a:rPr lang="en-GB" sz="3200" dirty="0" smtClean="0">
                <a:latin typeface="Sassoon Infant Rg" panose="02000503030000020003" pitchFamily="50" charset="0"/>
              </a:rPr>
              <a:t> </a:t>
            </a:r>
            <a:endParaRPr lang="en-GB" sz="3200" dirty="0">
              <a:latin typeface="Sassoon Infant Rg" panose="02000503030000020003" pitchFamily="50" charset="0"/>
            </a:endParaRPr>
          </a:p>
          <a:p>
            <a:endParaRPr lang="en-GB" sz="4000" dirty="0" smtClean="0">
              <a:latin typeface="Sassoon Infant Rg" panose="02000503030000020003" pitchFamily="50" charset="0"/>
            </a:endParaRPr>
          </a:p>
          <a:p>
            <a:endParaRPr lang="en-GB" sz="4000" dirty="0" smtClean="0">
              <a:latin typeface="Sassoon Infant Rg" panose="02000503030000020003" pitchFamily="50" charset="0"/>
            </a:endParaRPr>
          </a:p>
        </p:txBody>
      </p:sp>
    </p:spTree>
    <p:extLst>
      <p:ext uri="{BB962C8B-B14F-4D97-AF65-F5344CB8AC3E}">
        <p14:creationId xmlns:p14="http://schemas.microsoft.com/office/powerpoint/2010/main" val="155147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917453"/>
            <a:ext cx="11399520" cy="2387600"/>
          </a:xfrm>
        </p:spPr>
        <p:txBody>
          <a:bodyPr>
            <a:normAutofit/>
          </a:bodyPr>
          <a:lstStyle/>
          <a:p>
            <a:r>
              <a:rPr lang="en-GB" sz="8000" b="1" dirty="0" smtClean="0">
                <a:latin typeface="Sassoon Infant Rg" panose="02000503030000020003" pitchFamily="50" charset="0"/>
              </a:rPr>
              <a:t>Phonic Screening Check </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1613876"/>
            <a:ext cx="10997810" cy="4983871"/>
          </a:xfrm>
        </p:spPr>
        <p:txBody>
          <a:bodyPr>
            <a:normAutofit fontScale="55000" lnSpcReduction="20000"/>
          </a:bodyPr>
          <a:lstStyle/>
          <a:p>
            <a:r>
              <a:rPr lang="en-GB" sz="4400" dirty="0">
                <a:latin typeface="Sassoon Infant Rg" panose="02000503030000020003" pitchFamily="50" charset="0"/>
              </a:rPr>
              <a:t>The checks consist of </a:t>
            </a:r>
            <a:r>
              <a:rPr lang="en-GB" sz="4400" b="1" dirty="0">
                <a:latin typeface="Sassoon Infant Rg" panose="02000503030000020003" pitchFamily="50" charset="0"/>
              </a:rPr>
              <a:t>40 words and non-words</a:t>
            </a:r>
            <a:r>
              <a:rPr lang="en-GB" sz="4400" dirty="0">
                <a:latin typeface="Sassoon Infant Rg" panose="02000503030000020003" pitchFamily="50" charset="0"/>
              </a:rPr>
              <a:t> that your child will be asked to read one-on-one with a teacher. </a:t>
            </a:r>
            <a:endParaRPr lang="en-GB" sz="4400" dirty="0" smtClean="0">
              <a:latin typeface="Sassoon Infant Rg" panose="02000503030000020003" pitchFamily="50" charset="0"/>
            </a:endParaRPr>
          </a:p>
          <a:p>
            <a:r>
              <a:rPr lang="en-GB" sz="4400" dirty="0" smtClean="0">
                <a:latin typeface="Sassoon Infant Rg" panose="02000503030000020003" pitchFamily="50" charset="0"/>
              </a:rPr>
              <a:t>Non-words </a:t>
            </a:r>
            <a:r>
              <a:rPr lang="en-GB" sz="4400" dirty="0">
                <a:latin typeface="Sassoon Infant Rg" panose="02000503030000020003" pitchFamily="50" charset="0"/>
              </a:rPr>
              <a:t>(or nonsense words, or pseudo words) are a collection of letters that will follow phonics rules your child has been taught, but don’t mean anything – your child will need to read these with the correct sounds to show that they understand the phonics rules behind them.</a:t>
            </a:r>
          </a:p>
          <a:p>
            <a:r>
              <a:rPr lang="en-GB" sz="4400" dirty="0">
                <a:latin typeface="Sassoon Infant Rg" panose="02000503030000020003" pitchFamily="50" charset="0"/>
              </a:rPr>
              <a:t>The 40 words and non-words are divided into two sections – one with simple word structures of three or four letters, and one with more complex word structures of five or six letters. The teacher administering the check with your child will give them a few practice words to read first – including some non-words – so they understand more about what they have to do. Each of the non-words is presented with a picture of a monster / alien, as if the word were their name (and so your child doesn't think the word is a mistake because it doesn't make sense!).</a:t>
            </a:r>
          </a:p>
          <a:p>
            <a:endParaRPr lang="en-GB" dirty="0"/>
          </a:p>
        </p:txBody>
      </p:sp>
    </p:spTree>
    <p:extLst>
      <p:ext uri="{BB962C8B-B14F-4D97-AF65-F5344CB8AC3E}">
        <p14:creationId xmlns:p14="http://schemas.microsoft.com/office/powerpoint/2010/main" val="438851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185933"/>
            <a:ext cx="11399520" cy="2387600"/>
          </a:xfrm>
        </p:spPr>
        <p:txBody>
          <a:bodyPr>
            <a:normAutofit/>
          </a:bodyPr>
          <a:lstStyle/>
          <a:p>
            <a:r>
              <a:rPr lang="en-GB" sz="8000" b="1" dirty="0" smtClean="0">
                <a:latin typeface="Sassoon Infant Rg" panose="02000503030000020003" pitchFamily="50" charset="0"/>
              </a:rPr>
              <a:t>What does my child’s score mean?</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1874129"/>
            <a:ext cx="10997810" cy="4983871"/>
          </a:xfrm>
        </p:spPr>
        <p:txBody>
          <a:bodyPr>
            <a:normAutofit/>
          </a:bodyPr>
          <a:lstStyle/>
          <a:p>
            <a:r>
              <a:rPr lang="en-GB" sz="3200" dirty="0">
                <a:latin typeface="Sassoon Infant Rg" panose="02000503030000020003" pitchFamily="50" charset="0"/>
              </a:rPr>
              <a:t>Your child will be scored against a national standard, and the main result will be whether or not they fall below, within or above this standard.</a:t>
            </a:r>
          </a:p>
          <a:p>
            <a:r>
              <a:rPr lang="en-GB" sz="3200" smtClean="0">
                <a:latin typeface="Sassoon Infant Rg" panose="02000503030000020003" pitchFamily="50" charset="0"/>
              </a:rPr>
              <a:t>The </a:t>
            </a:r>
            <a:r>
              <a:rPr lang="en-GB" sz="3200" dirty="0">
                <a:latin typeface="Sassoon Infant Rg" panose="02000503030000020003" pitchFamily="50" charset="0"/>
              </a:rPr>
              <a:t>threshold mark is communicated to schools at the end of June, after the test has been taken, so that teachers can mark the Check.</a:t>
            </a:r>
          </a:p>
          <a:p>
            <a:r>
              <a:rPr lang="en-GB" sz="3200" dirty="0">
                <a:latin typeface="Sassoon Infant Rg" panose="02000503030000020003" pitchFamily="50" charset="0"/>
              </a:rPr>
              <a:t>You will be told how your child did, but schools’ results will not be published. If your child’s score falls below the standard, they will be given extra phonics help and can re-take the Phonics screening check in Year 2.</a:t>
            </a:r>
          </a:p>
          <a:p>
            <a:endParaRPr lang="en-GB" dirty="0"/>
          </a:p>
        </p:txBody>
      </p:sp>
    </p:spTree>
    <p:extLst>
      <p:ext uri="{BB962C8B-B14F-4D97-AF65-F5344CB8AC3E}">
        <p14:creationId xmlns:p14="http://schemas.microsoft.com/office/powerpoint/2010/main" val="2935056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1193800"/>
            <a:ext cx="11399520" cy="2387600"/>
          </a:xfrm>
        </p:spPr>
        <p:txBody>
          <a:bodyPr>
            <a:normAutofit/>
          </a:bodyPr>
          <a:lstStyle/>
          <a:p>
            <a:r>
              <a:rPr lang="en-GB" sz="8000" b="1" dirty="0" smtClean="0">
                <a:latin typeface="Sassoon Infant Rg" panose="02000503030000020003" pitchFamily="50" charset="0"/>
              </a:rPr>
              <a:t>Digraphs</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1121508"/>
            <a:ext cx="10997810" cy="4983871"/>
          </a:xfrm>
        </p:spPr>
        <p:txBody>
          <a:bodyPr>
            <a:noAutofit/>
          </a:bodyPr>
          <a:lstStyle/>
          <a:p>
            <a:r>
              <a:rPr lang="en-GB" sz="4000" dirty="0" smtClean="0">
                <a:latin typeface="Sassoon Infant Rg" panose="02000503030000020003" pitchFamily="50" charset="0"/>
              </a:rPr>
              <a:t>In Reception your child will have learnt the 26 English alphabet sounds and then started learning digraphs. </a:t>
            </a:r>
          </a:p>
          <a:p>
            <a:r>
              <a:rPr lang="en-GB" sz="4000" dirty="0" smtClean="0">
                <a:latin typeface="Sassoon Infant Rg" panose="02000503030000020003" pitchFamily="50" charset="0"/>
              </a:rPr>
              <a:t>Digraphs are when two sounds together </a:t>
            </a:r>
          </a:p>
          <a:p>
            <a:r>
              <a:rPr lang="en-GB" sz="4000" dirty="0" smtClean="0">
                <a:latin typeface="Sassoon Infant Rg" panose="02000503030000020003" pitchFamily="50" charset="0"/>
              </a:rPr>
              <a:t>make a new sound. For example….</a:t>
            </a:r>
          </a:p>
          <a:p>
            <a:r>
              <a:rPr lang="en-GB" sz="4000" dirty="0" err="1" smtClean="0">
                <a:latin typeface="Sassoon Infant Rg" panose="02000503030000020003" pitchFamily="50" charset="0"/>
              </a:rPr>
              <a:t>ee</a:t>
            </a:r>
            <a:r>
              <a:rPr lang="en-GB" sz="4000" dirty="0" smtClean="0">
                <a:latin typeface="Sassoon Infant Rg" panose="02000503030000020003" pitchFamily="50" charset="0"/>
              </a:rPr>
              <a:t>    ay    </a:t>
            </a:r>
            <a:r>
              <a:rPr lang="en-GB" sz="4000" dirty="0" err="1" smtClean="0">
                <a:latin typeface="Sassoon Infant Rg" panose="02000503030000020003" pitchFamily="50" charset="0"/>
              </a:rPr>
              <a:t>sh</a:t>
            </a:r>
            <a:endParaRPr lang="en-GB" sz="4000" dirty="0" smtClean="0">
              <a:latin typeface="Sassoon Infant Rg" panose="02000503030000020003" pitchFamily="50" charset="0"/>
            </a:endParaRPr>
          </a:p>
          <a:p>
            <a:r>
              <a:rPr lang="en-GB" sz="4000" dirty="0" err="1" smtClean="0">
                <a:latin typeface="Sassoon Infant Rg" panose="02000503030000020003" pitchFamily="50" charset="0"/>
              </a:rPr>
              <a:t>Trigraphs</a:t>
            </a:r>
            <a:r>
              <a:rPr lang="en-GB" sz="4000" dirty="0" smtClean="0">
                <a:latin typeface="Sassoon Infant Rg" panose="02000503030000020003" pitchFamily="50" charset="0"/>
              </a:rPr>
              <a:t> are when three sounds together make a new sound. For example… </a:t>
            </a:r>
          </a:p>
          <a:p>
            <a:r>
              <a:rPr lang="en-GB" sz="4000" dirty="0" err="1" smtClean="0">
                <a:latin typeface="Sassoon Infant Rg" panose="02000503030000020003" pitchFamily="50" charset="0"/>
              </a:rPr>
              <a:t>igh</a:t>
            </a:r>
            <a:endParaRPr lang="en-GB" sz="4000" dirty="0" smtClean="0">
              <a:latin typeface="Sassoon Infant Rg" panose="02000503030000020003" pitchFamily="50" charset="0"/>
            </a:endParaRPr>
          </a:p>
        </p:txBody>
      </p:sp>
    </p:spTree>
    <p:extLst>
      <p:ext uri="{BB962C8B-B14F-4D97-AF65-F5344CB8AC3E}">
        <p14:creationId xmlns:p14="http://schemas.microsoft.com/office/powerpoint/2010/main" val="700190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917453"/>
            <a:ext cx="11399520" cy="2387600"/>
          </a:xfrm>
        </p:spPr>
        <p:txBody>
          <a:bodyPr>
            <a:normAutofit/>
          </a:bodyPr>
          <a:lstStyle/>
          <a:p>
            <a:r>
              <a:rPr lang="en-GB" sz="8000" b="1" dirty="0" smtClean="0">
                <a:latin typeface="Sassoon Infant Rg" panose="02000503030000020003" pitchFamily="50" charset="0"/>
              </a:rPr>
              <a:t>Graphemes</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1613876"/>
            <a:ext cx="10997810" cy="4983871"/>
          </a:xfrm>
        </p:spPr>
        <p:txBody>
          <a:bodyPr>
            <a:noAutofit/>
          </a:bodyPr>
          <a:lstStyle/>
          <a:p>
            <a:r>
              <a:rPr lang="en-GB" sz="4000" dirty="0" smtClean="0">
                <a:latin typeface="Sassoon Infant Rg" panose="02000503030000020003" pitchFamily="50" charset="0"/>
              </a:rPr>
              <a:t>If only the English language was that simple…. </a:t>
            </a:r>
          </a:p>
          <a:p>
            <a:endParaRPr lang="en-GB" sz="4000" dirty="0">
              <a:latin typeface="Sassoon Infant Rg" panose="02000503030000020003" pitchFamily="50" charset="0"/>
            </a:endParaRPr>
          </a:p>
          <a:p>
            <a:r>
              <a:rPr lang="en-GB" sz="4000" dirty="0" smtClean="0">
                <a:latin typeface="Sassoon Infant Rg" panose="02000503030000020003" pitchFamily="50" charset="0"/>
              </a:rPr>
              <a:t>Graphemes are spelling choices for a sound </a:t>
            </a:r>
          </a:p>
          <a:p>
            <a:r>
              <a:rPr lang="en-GB" sz="4000" dirty="0" smtClean="0">
                <a:latin typeface="Sassoon Infant Rg" panose="02000503030000020003" pitchFamily="50" charset="0"/>
              </a:rPr>
              <a:t>For example…. </a:t>
            </a:r>
          </a:p>
          <a:p>
            <a:r>
              <a:rPr lang="en-GB" sz="4000" dirty="0" err="1" smtClean="0">
                <a:latin typeface="Sassoon Infant Rg" panose="02000503030000020003" pitchFamily="50" charset="0"/>
              </a:rPr>
              <a:t>ee</a:t>
            </a:r>
            <a:r>
              <a:rPr lang="en-GB" sz="4000" dirty="0" smtClean="0">
                <a:latin typeface="Sassoon Infant Rg" panose="02000503030000020003" pitchFamily="50" charset="0"/>
              </a:rPr>
              <a:t> family </a:t>
            </a:r>
          </a:p>
          <a:p>
            <a:r>
              <a:rPr lang="en-GB" sz="4000" dirty="0" err="1" smtClean="0">
                <a:latin typeface="Sassoon Infant Rg" panose="02000503030000020003" pitchFamily="50" charset="0"/>
              </a:rPr>
              <a:t>ee</a:t>
            </a:r>
            <a:r>
              <a:rPr lang="en-GB" sz="4000" dirty="0" smtClean="0">
                <a:latin typeface="Sassoon Infant Rg" panose="02000503030000020003" pitchFamily="50" charset="0"/>
              </a:rPr>
              <a:t>/</a:t>
            </a:r>
            <a:r>
              <a:rPr lang="en-GB" sz="4000" dirty="0" err="1" smtClean="0">
                <a:latin typeface="Sassoon Infant Rg" panose="02000503030000020003" pitchFamily="50" charset="0"/>
              </a:rPr>
              <a:t>ey</a:t>
            </a:r>
            <a:r>
              <a:rPr lang="en-GB" sz="4000" dirty="0" smtClean="0">
                <a:latin typeface="Sassoon Infant Rg" panose="02000503030000020003" pitchFamily="50" charset="0"/>
              </a:rPr>
              <a:t>/</a:t>
            </a:r>
            <a:r>
              <a:rPr lang="en-GB" sz="4000" dirty="0" err="1" smtClean="0">
                <a:latin typeface="Sassoon Infant Rg" panose="02000503030000020003" pitchFamily="50" charset="0"/>
              </a:rPr>
              <a:t>e_e</a:t>
            </a:r>
            <a:r>
              <a:rPr lang="en-GB" sz="4000" dirty="0" smtClean="0">
                <a:latin typeface="Sassoon Infant Rg" panose="02000503030000020003" pitchFamily="50" charset="0"/>
              </a:rPr>
              <a:t>/e all make the same sound but are spelled differently. Your child need to know these when reading and writing. </a:t>
            </a:r>
          </a:p>
        </p:txBody>
      </p:sp>
    </p:spTree>
    <p:extLst>
      <p:ext uri="{BB962C8B-B14F-4D97-AF65-F5344CB8AC3E}">
        <p14:creationId xmlns:p14="http://schemas.microsoft.com/office/powerpoint/2010/main" val="855318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1719311"/>
            <a:ext cx="11399520" cy="2387600"/>
          </a:xfrm>
        </p:spPr>
        <p:txBody>
          <a:bodyPr>
            <a:normAutofit/>
          </a:bodyPr>
          <a:lstStyle/>
          <a:p>
            <a:r>
              <a:rPr lang="en-GB" sz="4000" b="1" dirty="0" smtClean="0">
                <a:latin typeface="Sassoon Infant Rg" panose="02000503030000020003" pitchFamily="50" charset="0"/>
              </a:rPr>
              <a:t>Sounds your child needs to know to do well..</a:t>
            </a:r>
            <a:endParaRPr lang="en-GB" sz="4000" b="1" dirty="0">
              <a:latin typeface="Sassoon Infant Rg" panose="02000503030000020003" pitchFamily="50" charset="0"/>
            </a:endParaRPr>
          </a:p>
        </p:txBody>
      </p:sp>
      <p:sp>
        <p:nvSpPr>
          <p:cNvPr id="3" name="Subtitle 2"/>
          <p:cNvSpPr>
            <a:spLocks noGrp="1"/>
          </p:cNvSpPr>
          <p:nvPr>
            <p:ph type="subTitle" idx="1"/>
          </p:nvPr>
        </p:nvSpPr>
        <p:spPr>
          <a:xfrm>
            <a:off x="0" y="668289"/>
            <a:ext cx="10997810" cy="4983871"/>
          </a:xfrm>
        </p:spPr>
        <p:txBody>
          <a:bodyPr>
            <a:noAutofit/>
          </a:bodyPr>
          <a:lstStyle/>
          <a:p>
            <a:r>
              <a:rPr lang="en-GB" sz="4000" dirty="0" err="1" smtClean="0">
                <a:latin typeface="Sassoon Infant Rg" panose="02000503030000020003" pitchFamily="50" charset="0"/>
              </a:rPr>
              <a:t>a,b,c,d,e,f,g,h,i,j,k,l,m,n,o,p,q,r,s,t,u,v,w,x,y,z</a:t>
            </a:r>
            <a:endParaRPr lang="en-GB" sz="4000" dirty="0">
              <a:latin typeface="Sassoon Infant Rg" panose="02000503030000020003" pitchFamily="50" charset="0"/>
            </a:endParaRPr>
          </a:p>
          <a:p>
            <a:r>
              <a:rPr lang="en-GB" sz="4000" dirty="0" err="1" smtClean="0">
                <a:latin typeface="Sassoon Infant Rg" panose="02000503030000020003" pitchFamily="50" charset="0"/>
              </a:rPr>
              <a:t>qu,sh,th,ch</a:t>
            </a:r>
            <a:r>
              <a:rPr lang="en-GB" sz="4000" dirty="0" smtClean="0">
                <a:latin typeface="Sassoon Infant Rg" panose="02000503030000020003" pitchFamily="50" charset="0"/>
              </a:rPr>
              <a:t>,</a:t>
            </a:r>
          </a:p>
          <a:p>
            <a:r>
              <a:rPr lang="en-GB" sz="4000" dirty="0" err="1" smtClean="0">
                <a:latin typeface="Sassoon Infant Rg" panose="02000503030000020003" pitchFamily="50" charset="0"/>
              </a:rPr>
              <a:t>ee,ey,e_e</a:t>
            </a:r>
            <a:r>
              <a:rPr lang="en-GB" sz="4000" dirty="0" smtClean="0">
                <a:latin typeface="Sassoon Infant Rg" panose="02000503030000020003" pitchFamily="50" charset="0"/>
              </a:rPr>
              <a:t>,</a:t>
            </a:r>
          </a:p>
          <a:p>
            <a:r>
              <a:rPr lang="en-GB" sz="4000" dirty="0" err="1" smtClean="0">
                <a:latin typeface="Sassoon Infant Rg" panose="02000503030000020003" pitchFamily="50" charset="0"/>
              </a:rPr>
              <a:t>ay,ai,a_e</a:t>
            </a:r>
            <a:r>
              <a:rPr lang="en-GB" sz="4000" dirty="0" smtClean="0">
                <a:latin typeface="Sassoon Infant Rg" panose="02000503030000020003" pitchFamily="50" charset="0"/>
              </a:rPr>
              <a:t>,</a:t>
            </a:r>
          </a:p>
          <a:p>
            <a:r>
              <a:rPr lang="en-GB" sz="4000" dirty="0" err="1" smtClean="0">
                <a:latin typeface="Sassoon Infant Rg" panose="02000503030000020003" pitchFamily="50" charset="0"/>
              </a:rPr>
              <a:t>ie,igh,i_e</a:t>
            </a:r>
            <a:r>
              <a:rPr lang="en-GB" sz="4000" dirty="0" smtClean="0">
                <a:latin typeface="Sassoon Infant Rg" panose="02000503030000020003" pitchFamily="50" charset="0"/>
              </a:rPr>
              <a:t>,</a:t>
            </a:r>
          </a:p>
          <a:p>
            <a:r>
              <a:rPr lang="en-GB" sz="4000" dirty="0" err="1" smtClean="0">
                <a:latin typeface="Sassoon Infant Rg" panose="02000503030000020003" pitchFamily="50" charset="0"/>
              </a:rPr>
              <a:t>oo,ue</a:t>
            </a:r>
            <a:r>
              <a:rPr lang="en-GB" sz="4000" dirty="0" smtClean="0">
                <a:latin typeface="Sassoon Infant Rg" panose="02000503030000020003" pitchFamily="50" charset="0"/>
              </a:rPr>
              <a:t>,</a:t>
            </a:r>
          </a:p>
          <a:p>
            <a:r>
              <a:rPr lang="en-GB" sz="4000" dirty="0" err="1" smtClean="0">
                <a:latin typeface="Sassoon Infant Rg" panose="02000503030000020003" pitchFamily="50" charset="0"/>
              </a:rPr>
              <a:t>er,ir,ur</a:t>
            </a:r>
            <a:r>
              <a:rPr lang="en-GB" sz="4000" dirty="0" smtClean="0">
                <a:latin typeface="Sassoon Infant Rg" panose="02000503030000020003" pitchFamily="50" charset="0"/>
              </a:rPr>
              <a:t>,</a:t>
            </a:r>
          </a:p>
          <a:p>
            <a:r>
              <a:rPr lang="en-GB" sz="4000" dirty="0" err="1" smtClean="0">
                <a:latin typeface="Sassoon Infant Rg" panose="02000503030000020003" pitchFamily="50" charset="0"/>
              </a:rPr>
              <a:t>ar,er,ur,ir,ue,ew,dge,ph,wh,kn,oe,ow,o_e,ue,u_e,wr</a:t>
            </a:r>
            <a:r>
              <a:rPr lang="en-GB" sz="4000" dirty="0" smtClean="0">
                <a:latin typeface="Sassoon Infant Rg" panose="02000503030000020003" pitchFamily="50" charset="0"/>
              </a:rPr>
              <a:t>…..</a:t>
            </a:r>
            <a:endParaRPr lang="en-GB" sz="4000" dirty="0">
              <a:latin typeface="Sassoon Infant Rg" panose="02000503030000020003" pitchFamily="50" charset="0"/>
            </a:endParaRPr>
          </a:p>
        </p:txBody>
      </p:sp>
    </p:spTree>
    <p:extLst>
      <p:ext uri="{BB962C8B-B14F-4D97-AF65-F5344CB8AC3E}">
        <p14:creationId xmlns:p14="http://schemas.microsoft.com/office/powerpoint/2010/main" val="2656625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917453"/>
            <a:ext cx="11399520" cy="2387600"/>
          </a:xfrm>
        </p:spPr>
        <p:txBody>
          <a:bodyPr>
            <a:normAutofit/>
          </a:bodyPr>
          <a:lstStyle/>
          <a:p>
            <a:r>
              <a:rPr lang="en-GB" sz="8000" b="1" dirty="0" smtClean="0">
                <a:latin typeface="Sassoon Infant Rg" panose="02000503030000020003" pitchFamily="50" charset="0"/>
              </a:rPr>
              <a:t>Phonic Screening Check </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1613876"/>
            <a:ext cx="10997810" cy="4983871"/>
          </a:xfrm>
        </p:spPr>
        <p:txBody>
          <a:bodyPr>
            <a:noAutofit/>
          </a:bodyPr>
          <a:lstStyle/>
          <a:p>
            <a:r>
              <a:rPr lang="en-GB" sz="4000" dirty="0" smtClean="0">
                <a:latin typeface="Sassoon Infant Rg" panose="02000503030000020003" pitchFamily="50" charset="0"/>
              </a:rPr>
              <a:t>Here are some examples of answering correctly and incorrectly. </a:t>
            </a:r>
          </a:p>
          <a:p>
            <a:endParaRPr lang="en-GB" sz="4000" dirty="0">
              <a:latin typeface="Sassoon Infant Rg" panose="02000503030000020003" pitchFamily="50" charset="0"/>
            </a:endParaRPr>
          </a:p>
          <a:p>
            <a:endParaRPr lang="en-GB" sz="4000" dirty="0" smtClean="0">
              <a:latin typeface="Sassoon Infant Rg" panose="02000503030000020003" pitchFamily="50" charset="0"/>
            </a:endParaRPr>
          </a:p>
          <a:p>
            <a:endParaRPr lang="en-GB" sz="4000" dirty="0" smtClean="0">
              <a:latin typeface="Sassoon Infant Rg" panose="02000503030000020003" pitchFamily="50" charset="0"/>
            </a:endParaRPr>
          </a:p>
        </p:txBody>
      </p:sp>
      <p:pic>
        <p:nvPicPr>
          <p:cNvPr id="4" name="IPJ_ZEBh1Bk"/>
          <p:cNvPicPr>
            <a:picLocks noRot="1" noChangeAspect="1"/>
          </p:cNvPicPr>
          <p:nvPr>
            <a:videoFile r:link="rId1"/>
          </p:nvPr>
        </p:nvPicPr>
        <p:blipFill>
          <a:blip r:embed="rId3"/>
          <a:stretch>
            <a:fillRect/>
          </a:stretch>
        </p:blipFill>
        <p:spPr>
          <a:xfrm>
            <a:off x="3818597" y="2819936"/>
            <a:ext cx="4572000" cy="2571750"/>
          </a:xfrm>
          <a:prstGeom prst="rect">
            <a:avLst/>
          </a:prstGeom>
        </p:spPr>
      </p:pic>
    </p:spTree>
    <p:extLst>
      <p:ext uri="{BB962C8B-B14F-4D97-AF65-F5344CB8AC3E}">
        <p14:creationId xmlns:p14="http://schemas.microsoft.com/office/powerpoint/2010/main" val="1323500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917453"/>
            <a:ext cx="11399520" cy="2387600"/>
          </a:xfrm>
        </p:spPr>
        <p:txBody>
          <a:bodyPr>
            <a:normAutofit/>
          </a:bodyPr>
          <a:lstStyle/>
          <a:p>
            <a:r>
              <a:rPr lang="en-GB" sz="8000" b="1" dirty="0" smtClean="0">
                <a:latin typeface="Sassoon Infant Rg" panose="02000503030000020003" pitchFamily="50" charset="0"/>
              </a:rPr>
              <a:t>Real or Alien words?</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3658723"/>
            <a:ext cx="10997810" cy="4983871"/>
          </a:xfrm>
        </p:spPr>
        <p:txBody>
          <a:bodyPr>
            <a:noAutofit/>
          </a:bodyPr>
          <a:lstStyle/>
          <a:p>
            <a:r>
              <a:rPr lang="en-GB" sz="4000" dirty="0" smtClean="0">
                <a:latin typeface="Sassoon Infant Rg" panose="02000503030000020003" pitchFamily="50" charset="0"/>
              </a:rPr>
              <a:t>We call these alien words in school and the children always know they are reading a word that won’t make sense to them when they blend it. </a:t>
            </a:r>
          </a:p>
          <a:p>
            <a:r>
              <a:rPr lang="en-GB" sz="4000" dirty="0" smtClean="0">
                <a:latin typeface="Sassoon Infant Rg" panose="02000503030000020003" pitchFamily="50" charset="0"/>
              </a:rPr>
              <a:t>These are some great games you can play at home…..</a:t>
            </a:r>
            <a:endParaRPr lang="en-GB" sz="4000" dirty="0">
              <a:latin typeface="Sassoon Infant Rg" panose="02000503030000020003" pitchFamily="50" charset="0"/>
            </a:endParaRPr>
          </a:p>
          <a:p>
            <a:endParaRPr lang="en-GB" sz="4000" dirty="0" smtClean="0">
              <a:latin typeface="Sassoon Infant Rg" panose="02000503030000020003" pitchFamily="50" charset="0"/>
            </a:endParaRPr>
          </a:p>
          <a:p>
            <a:endParaRPr lang="en-GB" sz="4000" dirty="0">
              <a:latin typeface="Sassoon Infant Rg" panose="02000503030000020003" pitchFamily="50" charset="0"/>
            </a:endParaRPr>
          </a:p>
          <a:p>
            <a:endParaRPr lang="en-GB" sz="4000" dirty="0" smtClean="0">
              <a:latin typeface="Sassoon Infant Rg" panose="02000503030000020003" pitchFamily="50" charset="0"/>
            </a:endParaRPr>
          </a:p>
          <a:p>
            <a:endParaRPr lang="en-GB" sz="4000" dirty="0" smtClean="0">
              <a:latin typeface="Sassoon Infant Rg" panose="02000503030000020003" pitchFamily="50" charset="0"/>
            </a:endParaRPr>
          </a:p>
        </p:txBody>
      </p:sp>
      <p:pic>
        <p:nvPicPr>
          <p:cNvPr id="2050" name="Picture 2" descr="Image result for alien carto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218" y="1470147"/>
            <a:ext cx="2228850" cy="205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625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4837" y="-917453"/>
            <a:ext cx="11399520" cy="2387600"/>
          </a:xfrm>
        </p:spPr>
        <p:txBody>
          <a:bodyPr>
            <a:normAutofit/>
          </a:bodyPr>
          <a:lstStyle/>
          <a:p>
            <a:r>
              <a:rPr lang="en-GB" sz="8000" b="1" dirty="0" smtClean="0">
                <a:latin typeface="Sassoon Infant Rg" panose="02000503030000020003" pitchFamily="50" charset="0"/>
              </a:rPr>
              <a:t>How to help at home</a:t>
            </a:r>
            <a:endParaRPr lang="en-GB" sz="8000" b="1" dirty="0">
              <a:latin typeface="Sassoon Infant Rg" panose="02000503030000020003" pitchFamily="50" charset="0"/>
            </a:endParaRPr>
          </a:p>
        </p:txBody>
      </p:sp>
      <p:sp>
        <p:nvSpPr>
          <p:cNvPr id="3" name="Subtitle 2"/>
          <p:cNvSpPr>
            <a:spLocks noGrp="1"/>
          </p:cNvSpPr>
          <p:nvPr>
            <p:ph type="subTitle" idx="1"/>
          </p:nvPr>
        </p:nvSpPr>
        <p:spPr>
          <a:xfrm>
            <a:off x="806547" y="1613876"/>
            <a:ext cx="10997810" cy="4983871"/>
          </a:xfrm>
        </p:spPr>
        <p:txBody>
          <a:bodyPr>
            <a:noAutofit/>
          </a:bodyPr>
          <a:lstStyle/>
          <a:p>
            <a:r>
              <a:rPr lang="en-GB" sz="4000" dirty="0" smtClean="0">
                <a:latin typeface="Sassoon Infant Rg" panose="02000503030000020003" pitchFamily="50" charset="0"/>
              </a:rPr>
              <a:t>How you can help at home…</a:t>
            </a:r>
          </a:p>
          <a:p>
            <a:r>
              <a:rPr lang="en-GB" sz="4000" dirty="0" smtClean="0">
                <a:latin typeface="Sassoon Infant Rg" panose="02000503030000020003" pitchFamily="50" charset="0"/>
              </a:rPr>
              <a:t>Listen to your child read at least 3 times a week. </a:t>
            </a:r>
          </a:p>
          <a:p>
            <a:endParaRPr lang="en-GB" sz="4000" dirty="0" smtClean="0">
              <a:latin typeface="Sassoon Infant Rg" panose="02000503030000020003" pitchFamily="50" charset="0"/>
            </a:endParaRPr>
          </a:p>
          <a:p>
            <a:pPr marL="571500" indent="-571500">
              <a:buFont typeface="Arial" panose="020B0604020202020204" pitchFamily="34" charset="0"/>
              <a:buChar char="•"/>
            </a:pPr>
            <a:r>
              <a:rPr lang="en-GB" sz="4000" dirty="0" smtClean="0">
                <a:latin typeface="Sassoon Infant Rg" panose="02000503030000020003" pitchFamily="50" charset="0"/>
              </a:rPr>
              <a:t>Practice making words using sounds</a:t>
            </a:r>
          </a:p>
          <a:p>
            <a:pPr marL="571500" indent="-571500">
              <a:buFont typeface="Arial" panose="020B0604020202020204" pitchFamily="34" charset="0"/>
              <a:buChar char="•"/>
            </a:pPr>
            <a:r>
              <a:rPr lang="en-GB" sz="4000" dirty="0" smtClean="0">
                <a:latin typeface="Sassoon Infant Rg" panose="02000503030000020003" pitchFamily="50" charset="0"/>
              </a:rPr>
              <a:t>Read word lists sent home </a:t>
            </a:r>
          </a:p>
          <a:p>
            <a:pPr marL="571500" indent="-571500">
              <a:buFont typeface="Arial" panose="020B0604020202020204" pitchFamily="34" charset="0"/>
              <a:buChar char="•"/>
            </a:pPr>
            <a:r>
              <a:rPr lang="en-GB" sz="4000" dirty="0" smtClean="0">
                <a:latin typeface="Sassoon Infant Rg" panose="02000503030000020003" pitchFamily="50" charset="0"/>
              </a:rPr>
              <a:t>Play games online </a:t>
            </a:r>
          </a:p>
          <a:p>
            <a:endParaRPr lang="en-GB" sz="4000" dirty="0" smtClean="0">
              <a:latin typeface="Sassoon Infant Rg" panose="02000503030000020003" pitchFamily="50" charset="0"/>
            </a:endParaRPr>
          </a:p>
          <a:p>
            <a:endParaRPr lang="en-GB" sz="4000" dirty="0">
              <a:latin typeface="Sassoon Infant Rg" panose="02000503030000020003" pitchFamily="50" charset="0"/>
            </a:endParaRPr>
          </a:p>
          <a:p>
            <a:endParaRPr lang="en-GB" sz="4000" dirty="0" smtClean="0">
              <a:latin typeface="Sassoon Infant Rg" panose="02000503030000020003" pitchFamily="50" charset="0"/>
            </a:endParaRPr>
          </a:p>
          <a:p>
            <a:endParaRPr lang="en-GB" sz="4000" dirty="0" smtClean="0">
              <a:latin typeface="Sassoon Infant Rg" panose="02000503030000020003" pitchFamily="50" charset="0"/>
            </a:endParaRPr>
          </a:p>
        </p:txBody>
      </p:sp>
    </p:spTree>
    <p:extLst>
      <p:ext uri="{BB962C8B-B14F-4D97-AF65-F5344CB8AC3E}">
        <p14:creationId xmlns:p14="http://schemas.microsoft.com/office/powerpoint/2010/main" val="4005407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363</Words>
  <Application>Microsoft Office PowerPoint</Application>
  <PresentationFormat>Custom</PresentationFormat>
  <Paragraphs>60</Paragraphs>
  <Slides>10</Slides>
  <Notes>0</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Phonic Screening Check </vt:lpstr>
      <vt:lpstr>Phonic Screening Check </vt:lpstr>
      <vt:lpstr>What does my child’s score mean?</vt:lpstr>
      <vt:lpstr>Digraphs</vt:lpstr>
      <vt:lpstr>Graphemes</vt:lpstr>
      <vt:lpstr>Sounds your child needs to know to do well..</vt:lpstr>
      <vt:lpstr>Phonic Screening Check </vt:lpstr>
      <vt:lpstr>Real or Alien words?</vt:lpstr>
      <vt:lpstr>How to help at home</vt:lpstr>
      <vt:lpstr>Phonic Websites/Apps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 Screening Check</dc:title>
  <dc:creator>Jill Proctor</dc:creator>
  <cp:lastModifiedBy>Windows User</cp:lastModifiedBy>
  <cp:revision>9</cp:revision>
  <dcterms:created xsi:type="dcterms:W3CDTF">2016-01-17T13:58:57Z</dcterms:created>
  <dcterms:modified xsi:type="dcterms:W3CDTF">2020-04-27T13:21:35Z</dcterms:modified>
</cp:coreProperties>
</file>