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1E18AE-A323-4152-BD59-E6FDD470D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E1CC258-587E-415B-AB72-422CB745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87FD955-EDEF-4DB3-8441-8E95BAF6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AFE142E-0501-4C24-A5A1-A47EB685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AC9CA46-51B4-4A99-BAA4-860A5EB46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20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651757-85BF-4FFD-AFCC-797D1ED7D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37824E9-E659-4C4A-BC84-70BACC862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051178-E452-47A6-BC7C-8FC67765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AC08D0-86B3-45B8-8A21-BD1CDAE5E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533FBF1-4CFA-4CD1-8850-29DA1A5FD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82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BACE574-C9DB-4B07-8691-B01DD5805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8A84E49-1E3A-4344-B288-21AC59172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5D66EC-EAFA-42F9-9647-23108EBB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ADC823-EF9A-4BBE-A24F-B74EC17C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DED50E2-E52C-417B-B67C-BC7F830B1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81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E31C1F-C82A-4084-A757-DDFCDDF60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371864-2E88-4116-811F-D13A2B68D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5059CA3-E97B-47A5-80F2-3CBBD47EF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181A73D-47BF-47E6-8E2D-2D607D44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4E709F1-2303-4DA6-BB61-A5E97626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32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F7514D-6D53-4F09-8650-416D34346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320BD90-0D34-47CC-98CF-E6E6C5F00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7D9BE9F-F3DB-41B4-BFE8-F18AFCFFA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C239B3-4D85-46A0-97A9-67B7B2F6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1E8A6B-17E9-4BA9-BD99-CE7432EB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33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B57D89-05D7-4458-95A1-78764CDBF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3A3262-8D56-4EE7-92AC-95BCD2D97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EF52024-A19A-4769-887D-297034A64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869E7E6-2461-4C51-9DC0-6D8A2523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037F019-7722-4A96-B297-2F9F7E15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7AC3E5B-F2A1-44A4-A760-3DE4FA17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23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A61581-17CE-42C4-92A2-A76FB50A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EA5406D-276C-49C1-B536-904962FDF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DAA2943-8B26-4FC3-AD56-09EA6C5D6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0CDEE83-A3F2-46E2-9748-C341F1C4E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6623FC8-2DB7-43BF-8179-CAD7EBB3D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CD919B1-F736-4AC6-82FD-9FAD2EA9D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BE934F9-A7E2-4C06-9935-C967A2EC6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BDC74CC-EF56-4101-A6F0-CB57695F6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03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A4B8F7-D34E-4831-9C86-95F071DF0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1AAFBB2-4819-459C-80D9-8E6DC0DD8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C477D04-D540-4420-B60D-97FBE337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C486605-8FB9-4B44-A673-323D6411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45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53C45D3-4C1E-444F-BA95-2561AF538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02D3E50-2EC2-42CE-A1F7-4B850A51C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66BE32C-7C77-49BA-8620-707E8141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87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30C0EC-2E60-4F5A-A1EE-9E69A539F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5B1FA94-7885-4FD3-8233-D26432E6A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D9335EA-7079-46E9-8C72-C2BD91BFB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251BF8-58C3-419C-8937-1BD052BDD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1766D0D-59FE-41E6-89CF-00F5AC550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F0C4A40-D89C-4F2A-B221-6F1C80B09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218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9BD28D-79B8-4BA9-B0B4-70EBFA5C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8069C64-D7C3-491B-826A-5F6D6C429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91C819D-B839-4CD1-A01B-F72F64A8B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02292BB-00A1-48D3-8097-2132BF03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DE8F43E-B6B0-447B-95F7-19E497C3D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1CC352-0EC8-4775-BF2B-BD8303BA7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54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CCE6376-FCDE-4051-8604-9178F328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377CC3D-D22A-4F94-B510-5DD7A3926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3A35B7-B169-4D14-A301-0EBF7D3C7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3C14-75A6-41AB-B195-17075CF5766D}" type="datetimeFigureOut">
              <a:rPr lang="en-GB" smtClean="0"/>
              <a:t>29/10/2021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EE6C4D0-67C0-4300-BEE2-D87FCF5A93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029F15-36C7-41D1-9231-6FC354DC3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013F6-2ED7-4DFB-A127-24DBC877DA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01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DC1E19F-1588-4F2F-BAC7-382E1A0CF055}"/>
              </a:ext>
            </a:extLst>
          </p:cNvPr>
          <p:cNvSpPr txBox="1"/>
          <p:nvPr/>
        </p:nvSpPr>
        <p:spPr>
          <a:xfrm>
            <a:off x="58980" y="0"/>
            <a:ext cx="8243456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Twinkl Cursive Looped" panose="02000000000000000000" pitchFamily="2" charset="0"/>
              </a:rPr>
              <a:t>Themes: Human and Physical, Trade, Weather and </a:t>
            </a:r>
            <a:r>
              <a:rPr lang="en-GB" sz="2000" b="1" dirty="0" smtClean="0">
                <a:latin typeface="Twinkl Cursive Looped" panose="02000000000000000000" pitchFamily="2" charset="0"/>
              </a:rPr>
              <a:t>Climate y3 Geography : The Uk counties and Cities -Who is my neighbour ?</a:t>
            </a:r>
            <a:endParaRPr lang="en-GB" sz="2000" b="1" dirty="0">
              <a:latin typeface="Twinkl Cursive Looped" panose="02000000000000000000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9C7F8ACF-C059-4E83-8209-19094BBA10FF}"/>
              </a:ext>
            </a:extLst>
          </p:cNvPr>
          <p:cNvGrpSpPr/>
          <p:nvPr/>
        </p:nvGrpSpPr>
        <p:grpSpPr>
          <a:xfrm>
            <a:off x="172363" y="712021"/>
            <a:ext cx="11868245" cy="5917444"/>
            <a:chOff x="76102" y="751328"/>
            <a:chExt cx="11868245" cy="5917444"/>
          </a:xfrm>
        </p:grpSpPr>
        <p:sp>
          <p:nvSpPr>
            <p:cNvPr id="13" name="Rectangle: Rounded Corners 8">
              <a:extLst>
                <a:ext uri="{FF2B5EF4-FFF2-40B4-BE49-F238E27FC236}">
                  <a16:creationId xmlns="" xmlns:a16="http://schemas.microsoft.com/office/drawing/2014/main" id="{FAF19EFB-B20C-48B6-8A70-62056837128B}"/>
                </a:ext>
              </a:extLst>
            </p:cNvPr>
            <p:cNvSpPr/>
            <p:nvPr/>
          </p:nvSpPr>
          <p:spPr>
            <a:xfrm>
              <a:off x="4346862" y="751328"/>
              <a:ext cx="3671452" cy="3915489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b="1" dirty="0">
                  <a:latin typeface="Twinkl Cursive Looped" panose="02000000000000000000" pitchFamily="2" charset="0"/>
                </a:rPr>
                <a:t>Current Learning – Enquiry questions</a:t>
              </a:r>
              <a:r>
                <a:rPr lang="en-GB" b="1" dirty="0" smtClean="0">
                  <a:latin typeface="Twinkl Cursive Looped" panose="02000000000000000000" pitchFamily="2" charset="0"/>
                </a:rPr>
                <a:t>.</a:t>
              </a:r>
            </a:p>
            <a:p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Who is my neighbour ?</a:t>
              </a:r>
            </a:p>
            <a:p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Can you name the countries of the UK, locate them and their capital cities?</a:t>
              </a:r>
            </a:p>
            <a:p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Can you use all 8 points of the compass and map work to locate?</a:t>
              </a:r>
            </a:p>
            <a:p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Can you name and locate rivers, seas and mountains of the UK?</a:t>
              </a:r>
            </a:p>
            <a:p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Can you name the counties of the UK?</a:t>
              </a:r>
            </a:p>
            <a:p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Where is Rutland located?</a:t>
              </a:r>
            </a:p>
            <a:p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Do you know how the UK is changing? Brexit, Immigration and Independence</a:t>
              </a:r>
            </a:p>
            <a:p>
              <a:endParaRPr lang="en-GB" sz="1200" dirty="0" smtClean="0">
                <a:solidFill>
                  <a:srgbClr val="00B050"/>
                </a:solidFill>
                <a:latin typeface="Twinkl Cursive Looped" panose="02000000000000000000" pitchFamily="2" charset="0"/>
              </a:endParaRPr>
            </a:p>
            <a:p>
              <a:endParaRPr lang="en-GB" sz="1200" dirty="0" smtClean="0">
                <a:solidFill>
                  <a:srgbClr val="00B050"/>
                </a:solidFill>
                <a:latin typeface="Twinkl Cursive Looped" panose="02000000000000000000" pitchFamily="2" charset="0"/>
              </a:endParaRPr>
            </a:p>
            <a:p>
              <a:endParaRPr lang="en-GB" sz="1200" dirty="0">
                <a:solidFill>
                  <a:srgbClr val="00B050"/>
                </a:solidFill>
                <a:latin typeface="Twinkl Cursive Looped" panose="02000000000000000000" pitchFamily="2" charset="0"/>
              </a:endParaRPr>
            </a:p>
          </p:txBody>
        </p:sp>
        <p:sp>
          <p:nvSpPr>
            <p:cNvPr id="14" name="Arrow: Right 9">
              <a:extLst>
                <a:ext uri="{FF2B5EF4-FFF2-40B4-BE49-F238E27FC236}">
                  <a16:creationId xmlns="" xmlns:a16="http://schemas.microsoft.com/office/drawing/2014/main" id="{53632FFB-B7BF-4AE0-8902-D951D4C26654}"/>
                </a:ext>
              </a:extLst>
            </p:cNvPr>
            <p:cNvSpPr/>
            <p:nvPr/>
          </p:nvSpPr>
          <p:spPr>
            <a:xfrm>
              <a:off x="3404751" y="1192963"/>
              <a:ext cx="665021" cy="717506"/>
            </a:xfrm>
            <a:prstGeom prst="right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: Rounded Corners 11">
              <a:extLst>
                <a:ext uri="{FF2B5EF4-FFF2-40B4-BE49-F238E27FC236}">
                  <a16:creationId xmlns="" xmlns:a16="http://schemas.microsoft.com/office/drawing/2014/main" id="{FF84CF08-5640-4DC6-A357-3B028322350E}"/>
                </a:ext>
              </a:extLst>
            </p:cNvPr>
            <p:cNvSpPr/>
            <p:nvPr/>
          </p:nvSpPr>
          <p:spPr>
            <a:xfrm>
              <a:off x="8733605" y="1128051"/>
              <a:ext cx="3103418" cy="57888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r>
                <a:rPr lang="en-GB" sz="1400" b="1" dirty="0">
                  <a:solidFill>
                    <a:srgbClr val="7030A0"/>
                  </a:solidFill>
                  <a:latin typeface="Twinkl Cursive Looped" panose="02000000000000000000" pitchFamily="2" charset="0"/>
                </a:rPr>
                <a:t>Future </a:t>
              </a:r>
              <a:r>
                <a:rPr lang="en-GB" sz="1400" b="1" dirty="0" smtClean="0">
                  <a:solidFill>
                    <a:srgbClr val="7030A0"/>
                  </a:solidFill>
                  <a:latin typeface="Twinkl Cursive Looped" panose="02000000000000000000" pitchFamily="2" charset="0"/>
                </a:rPr>
                <a:t>Learning </a:t>
              </a:r>
            </a:p>
            <a:p>
              <a:r>
                <a:rPr lang="en-GB" sz="1400" dirty="0" smtClean="0">
                  <a:solidFill>
                    <a:srgbClr val="7030A0"/>
                  </a:solidFill>
                  <a:latin typeface="Twinkl Cursive Looped" panose="02000000000000000000" pitchFamily="2" charset="0"/>
                </a:rPr>
                <a:t>The Uk and Europe  </a:t>
              </a:r>
              <a:endParaRPr lang="en-GB" sz="1400" dirty="0">
                <a:solidFill>
                  <a:srgbClr val="7030A0"/>
                </a:solidFill>
                <a:latin typeface="Twinkl Cursive Looped" panose="02000000000000000000" pitchFamily="2" charset="0"/>
              </a:endParaRPr>
            </a:p>
          </p:txBody>
        </p:sp>
        <p:sp>
          <p:nvSpPr>
            <p:cNvPr id="16" name="Rectangle: Rounded Corners 13">
              <a:extLst>
                <a:ext uri="{FF2B5EF4-FFF2-40B4-BE49-F238E27FC236}">
                  <a16:creationId xmlns="" xmlns:a16="http://schemas.microsoft.com/office/drawing/2014/main" id="{108F1CA1-7C0C-437B-9FC0-A91ADF21765D}"/>
                </a:ext>
              </a:extLst>
            </p:cNvPr>
            <p:cNvSpPr/>
            <p:nvPr/>
          </p:nvSpPr>
          <p:spPr>
            <a:xfrm>
              <a:off x="348093" y="1354731"/>
              <a:ext cx="3048752" cy="410765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600" b="1" dirty="0">
                  <a:latin typeface="Twinkl Cursive Looped" panose="02000000000000000000" pitchFamily="2" charset="0"/>
                </a:rPr>
                <a:t>Topic specific vocabulary </a:t>
              </a:r>
              <a:endParaRPr lang="en-GB" sz="1600" b="1" dirty="0" smtClean="0">
                <a:latin typeface="Twinkl Cursive Looped" panose="02000000000000000000" pitchFamily="2" charset="0"/>
              </a:endParaRPr>
            </a:p>
            <a:p>
              <a:r>
                <a:rPr lang="en-GB" sz="1600" dirty="0" smtClean="0">
                  <a:latin typeface="Twinkl Cursive Looped" panose="02000000000000000000" pitchFamily="2" charset="0"/>
                </a:rPr>
                <a:t>Island, Countries,Capital cities, Counties, Uk, Great Britain, Prime meridian, landmark, immigration, Brexit.mountain,hill, range, sea, coast, river.</a:t>
              </a:r>
            </a:p>
            <a:p>
              <a:r>
                <a:rPr lang="en-GB" sz="1600" dirty="0" smtClean="0">
                  <a:latin typeface="Twinkl Cursive Looped" panose="02000000000000000000" pitchFamily="2" charset="0"/>
                </a:rPr>
                <a:t>Europe.</a:t>
              </a:r>
            </a:p>
            <a:p>
              <a:r>
                <a:rPr lang="en-GB" sz="1600" b="1" dirty="0" smtClean="0">
                  <a:latin typeface="Twinkl Cursive Looped" panose="02000000000000000000" pitchFamily="2" charset="0"/>
                </a:rPr>
                <a:t>Transferable </a:t>
              </a:r>
              <a:r>
                <a:rPr lang="en-GB" sz="1600" b="1" dirty="0">
                  <a:latin typeface="Twinkl Cursive Looped" panose="02000000000000000000" pitchFamily="2" charset="0"/>
                </a:rPr>
                <a:t>Vocabulary</a:t>
              </a:r>
              <a:r>
                <a:rPr lang="en-GB" sz="1600" b="1" dirty="0" smtClean="0">
                  <a:latin typeface="Twinkl Cursive Looped" panose="02000000000000000000" pitchFamily="2" charset="0"/>
                </a:rPr>
                <a:t>:</a:t>
              </a:r>
            </a:p>
            <a:p>
              <a:r>
                <a:rPr lang="en-GB" sz="1600" dirty="0" smtClean="0">
                  <a:latin typeface="Twinkl Cursive Looped" panose="02000000000000000000" pitchFamily="2" charset="0"/>
                </a:rPr>
                <a:t>Location,map,compass,north,south, east, west. height.</a:t>
              </a:r>
            </a:p>
            <a:p>
              <a:r>
                <a:rPr lang="en-GB" sz="1600" dirty="0" smtClean="0">
                  <a:latin typeface="Twinkl Cursive Looped" panose="02000000000000000000" pitchFamily="2" charset="0"/>
                </a:rPr>
                <a:t>Government, local , authority, boundary</a:t>
              </a:r>
              <a:endParaRPr lang="en-GB" sz="1600" dirty="0">
                <a:latin typeface="Twinkl Cursive Looped" panose="02000000000000000000" pitchFamily="2" charset="0"/>
              </a:endParaRPr>
            </a:p>
            <a:p>
              <a:r>
                <a:rPr lang="en-GB" sz="1400" b="1" dirty="0" smtClean="0">
                  <a:latin typeface="Twinkl Cursive Looped" panose="02000000000000000000" pitchFamily="2" charset="0"/>
                </a:rPr>
                <a:t>Reading </a:t>
              </a:r>
              <a:r>
                <a:rPr lang="en-GB" sz="1400" b="1" dirty="0">
                  <a:latin typeface="Twinkl Cursive Looped" panose="02000000000000000000" pitchFamily="2" charset="0"/>
                </a:rPr>
                <a:t>sources:</a:t>
              </a:r>
            </a:p>
            <a:p>
              <a:endParaRPr lang="en-GB" dirty="0">
                <a:latin typeface="Twinkl Cursive Looped" panose="02000000000000000000" pitchFamily="2" charset="0"/>
              </a:endParaRPr>
            </a:p>
          </p:txBody>
        </p:sp>
        <p:sp>
          <p:nvSpPr>
            <p:cNvPr id="17" name="Rectangle: Rounded Corners 14">
              <a:extLst>
                <a:ext uri="{FF2B5EF4-FFF2-40B4-BE49-F238E27FC236}">
                  <a16:creationId xmlns="" xmlns:a16="http://schemas.microsoft.com/office/drawing/2014/main" id="{6CFB057C-D98C-412D-9C0B-2DDC75D8E9A3}"/>
                </a:ext>
              </a:extLst>
            </p:cNvPr>
            <p:cNvSpPr/>
            <p:nvPr/>
          </p:nvSpPr>
          <p:spPr>
            <a:xfrm>
              <a:off x="348093" y="755463"/>
              <a:ext cx="2954480" cy="68103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b="1" dirty="0">
                  <a:solidFill>
                    <a:schemeClr val="accent1"/>
                  </a:solidFill>
                  <a:latin typeface="Twinkl Cursive Looped" panose="02000000000000000000" pitchFamily="2" charset="0"/>
                </a:rPr>
                <a:t>Prior Learning</a:t>
              </a:r>
            </a:p>
            <a:p>
              <a:r>
                <a:rPr lang="en-GB" sz="1600" dirty="0" smtClean="0">
                  <a:solidFill>
                    <a:schemeClr val="accent1"/>
                  </a:solidFill>
                  <a:latin typeface="Twinkl Cursive Looped" panose="02000000000000000000" pitchFamily="2" charset="0"/>
                </a:rPr>
                <a:t>The UK</a:t>
              </a:r>
              <a:endParaRPr lang="en-GB" sz="1600" dirty="0">
                <a:solidFill>
                  <a:schemeClr val="accent1"/>
                </a:solidFill>
                <a:latin typeface="Twinkl Cursive Looped" panose="02000000000000000000" pitchFamily="2" charset="0"/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="" xmlns:a16="http://schemas.microsoft.com/office/drawing/2014/main" id="{1D500410-ED1F-498A-9D23-2897416439F2}"/>
                </a:ext>
              </a:extLst>
            </p:cNvPr>
            <p:cNvSpPr/>
            <p:nvPr/>
          </p:nvSpPr>
          <p:spPr>
            <a:xfrm>
              <a:off x="4121724" y="4262902"/>
              <a:ext cx="4121728" cy="228147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600" b="1" dirty="0">
                  <a:latin typeface="Twinkl Cursive Looped" panose="02000000000000000000" pitchFamily="2" charset="0"/>
                </a:rPr>
                <a:t>NC objectives</a:t>
              </a:r>
            </a:p>
            <a:p>
              <a:r>
                <a:rPr lang="en-GB" sz="1400" dirty="0" smtClean="0">
                  <a:latin typeface="Twinkl Cursive Looped" panose="02000000000000000000" pitchFamily="2" charset="0"/>
                </a:rPr>
                <a:t>Name </a:t>
              </a:r>
              <a:r>
                <a:rPr lang="en-GB" sz="1400" dirty="0">
                  <a:latin typeface="Twinkl Cursive Looped" panose="02000000000000000000" pitchFamily="2" charset="0"/>
                </a:rPr>
                <a:t>and locate counties and cities of the United Kingdom, geographical regions and their identifying human and physical characteristics, key topographical features (including hills, mountains, coasts and rivers), and land-use patterns; and understand how some of these aspects have changed over time</a:t>
              </a:r>
            </a:p>
            <a:p>
              <a:endParaRPr lang="en-GB" sz="1400" dirty="0">
                <a:latin typeface="Twinkl Cursive Looped" panose="02000000000000000000" pitchFamily="2" charset="0"/>
              </a:endParaRP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="" xmlns:a16="http://schemas.microsoft.com/office/drawing/2014/main" id="{D9C539C8-E9CA-4449-ABC4-F759E80779AD}"/>
                </a:ext>
              </a:extLst>
            </p:cNvPr>
            <p:cNvSpPr/>
            <p:nvPr/>
          </p:nvSpPr>
          <p:spPr>
            <a:xfrm>
              <a:off x="8626281" y="2227324"/>
              <a:ext cx="3318066" cy="1804749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r>
                <a:rPr lang="en-GB" sz="1400" b="1" dirty="0">
                  <a:latin typeface="Twinkl Cursive Looped" panose="02000000000000000000" pitchFamily="2" charset="0"/>
                </a:rPr>
                <a:t>Job Role leading to Fabulous finish</a:t>
              </a:r>
              <a:r>
                <a:rPr lang="en-GB" sz="1400" dirty="0" smtClean="0">
                  <a:latin typeface="Twinkl Cursive Looped" panose="02000000000000000000" pitchFamily="2" charset="0"/>
                </a:rPr>
                <a:t>:</a:t>
              </a:r>
              <a:endParaRPr lang="en-GB" sz="1400" dirty="0">
                <a:latin typeface="Twinkl Cursive Looped" panose="02000000000000000000" pitchFamily="2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400" dirty="0" smtClean="0">
                <a:solidFill>
                  <a:srgbClr val="00B050"/>
                </a:solidFill>
                <a:latin typeface="Twinkl Cursive Looped" panose="02000000000000000000" pitchFamily="2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We </a:t>
              </a:r>
              <a:r>
                <a:rPr lang="en-GB" sz="1400" dirty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are….. </a:t>
              </a:r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writers</a:t>
              </a:r>
            </a:p>
            <a:p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Our </a:t>
              </a:r>
              <a:r>
                <a:rPr lang="en-GB" sz="1400" dirty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challenge is </a:t>
              </a:r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to create a</a:t>
              </a:r>
              <a:endParaRPr lang="en-GB" sz="1400" dirty="0">
                <a:solidFill>
                  <a:srgbClr val="00B050"/>
                </a:solidFill>
                <a:latin typeface="Twinkl Cursive Looped" panose="02000000000000000000" pitchFamily="2" charset="0"/>
              </a:endParaRPr>
            </a:p>
            <a:p>
              <a:r>
                <a:rPr lang="en-GB" sz="1400" dirty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Travel brochure </a:t>
              </a:r>
              <a:r>
                <a:rPr lang="en-GB" sz="1400" dirty="0" smtClean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on a city in the UK– </a:t>
              </a:r>
              <a:r>
                <a:rPr lang="en-GB" sz="1400" dirty="0">
                  <a:solidFill>
                    <a:srgbClr val="00B050"/>
                  </a:solidFill>
                  <a:latin typeface="Twinkl Cursive Looped" panose="02000000000000000000" pitchFamily="2" charset="0"/>
                </a:rPr>
                <a:t>persuasive write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600" dirty="0">
                <a:solidFill>
                  <a:srgbClr val="00B050"/>
                </a:solidFill>
                <a:latin typeface="Twinkl Cursive Looped" panose="02000000000000000000" pitchFamily="2" charset="0"/>
              </a:endParaRP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="" xmlns:a16="http://schemas.microsoft.com/office/drawing/2014/main" id="{73B471D9-EB16-47B1-8CA8-8909CCE7FE43}"/>
                </a:ext>
              </a:extLst>
            </p:cNvPr>
            <p:cNvSpPr/>
            <p:nvPr/>
          </p:nvSpPr>
          <p:spPr>
            <a:xfrm>
              <a:off x="76102" y="5170489"/>
              <a:ext cx="3507631" cy="149828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600" b="1" dirty="0">
                  <a:latin typeface="Twinkl Cursive Looped" panose="02000000000000000000" pitchFamily="2" charset="0"/>
                </a:rPr>
                <a:t>Sparkly start and </a:t>
              </a:r>
              <a:r>
                <a:rPr lang="en-GB" sz="1600" b="1" dirty="0" smtClean="0">
                  <a:latin typeface="Twinkl Cursive Looped" panose="02000000000000000000" pitchFamily="2" charset="0"/>
                </a:rPr>
                <a:t>Enrichment</a:t>
              </a:r>
              <a:endParaRPr lang="en-GB" sz="1600" dirty="0" smtClean="0">
                <a:latin typeface="Twinkl Cursive Looped" panose="02000000000000000000" pitchFamily="2" charset="0"/>
              </a:endParaRPr>
            </a:p>
            <a:p>
              <a:r>
                <a:rPr lang="en-GB" sz="1600" dirty="0" smtClean="0">
                  <a:latin typeface="Twinkl Cursive Looped" panose="02000000000000000000" pitchFamily="2" charset="0"/>
                </a:rPr>
                <a:t>Uk Celebration day parade </a:t>
              </a:r>
            </a:p>
            <a:p>
              <a:r>
                <a:rPr lang="en-GB" sz="1600" dirty="0" smtClean="0">
                  <a:latin typeface="Twinkl Cursive Looped" panose="02000000000000000000" pitchFamily="2" charset="0"/>
                </a:rPr>
                <a:t>Uk hats</a:t>
              </a:r>
            </a:p>
            <a:p>
              <a:r>
                <a:rPr lang="en-GB" sz="1600" dirty="0" smtClean="0">
                  <a:latin typeface="Twinkl Cursive Looped" panose="02000000000000000000" pitchFamily="2" charset="0"/>
                </a:rPr>
                <a:t>Heritage day</a:t>
              </a:r>
            </a:p>
            <a:p>
              <a:pPr algn="ctr"/>
              <a:endParaRPr lang="en-GB" dirty="0">
                <a:latin typeface="Twinkl Cursive Looped" panose="02000000000000000000" pitchFamily="2" charset="0"/>
              </a:endParaRP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="" xmlns:a16="http://schemas.microsoft.com/office/drawing/2014/main" id="{03D20EB7-A4DE-40CC-B6B7-AE7A2B6B6943}"/>
                </a:ext>
              </a:extLst>
            </p:cNvPr>
            <p:cNvSpPr/>
            <p:nvPr/>
          </p:nvSpPr>
          <p:spPr>
            <a:xfrm>
              <a:off x="8665971" y="4335605"/>
              <a:ext cx="3103418" cy="112371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r>
                <a:rPr lang="en-GB" sz="1400" b="1" dirty="0">
                  <a:latin typeface="Twinkl Cursive Looped" panose="02000000000000000000" pitchFamily="2" charset="0"/>
                </a:rPr>
                <a:t>Relevant links to other curriculum areas</a:t>
              </a:r>
              <a:r>
                <a:rPr lang="en-GB" sz="1400" dirty="0" smtClean="0">
                  <a:latin typeface="Twinkl Cursive Looped" panose="02000000000000000000" pitchFamily="2" charset="0"/>
                </a:rPr>
                <a:t>:</a:t>
              </a:r>
            </a:p>
            <a:p>
              <a:r>
                <a:rPr lang="en-GB" sz="1400" dirty="0" smtClean="0">
                  <a:latin typeface="Twinkl Cursive Looped" panose="02000000000000000000" pitchFamily="2" charset="0"/>
                </a:rPr>
                <a:t> Art, English, Maths , RE, Music</a:t>
              </a:r>
              <a:endParaRPr lang="en-GB" sz="1400" dirty="0">
                <a:latin typeface="Twinkl Cursive Looped" panose="02000000000000000000" pitchFamily="2" charset="0"/>
              </a:endParaRPr>
            </a:p>
            <a:p>
              <a:endParaRPr lang="en-GB" dirty="0">
                <a:latin typeface="Twinkl Cursive Looped" panose="02000000000000000000" pitchFamily="2" charset="0"/>
              </a:endParaRPr>
            </a:p>
          </p:txBody>
        </p:sp>
        <p:sp>
          <p:nvSpPr>
            <p:cNvPr id="22" name="Rectangle: Rounded Corners 22">
              <a:extLst>
                <a:ext uri="{FF2B5EF4-FFF2-40B4-BE49-F238E27FC236}">
                  <a16:creationId xmlns="" xmlns:a16="http://schemas.microsoft.com/office/drawing/2014/main" id="{5EE923BD-951F-4285-9668-3F496EED7BDE}"/>
                </a:ext>
              </a:extLst>
            </p:cNvPr>
            <p:cNvSpPr/>
            <p:nvPr/>
          </p:nvSpPr>
          <p:spPr>
            <a:xfrm>
              <a:off x="8606390" y="5619832"/>
              <a:ext cx="3162999" cy="91940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600" dirty="0">
                  <a:latin typeface="Twinkl Cursive Looped" panose="02000000000000000000" pitchFamily="2" charset="0"/>
                </a:rPr>
                <a:t>Want more information? Please refer to the knowledge organiser</a:t>
              </a:r>
              <a:r>
                <a:rPr lang="en-GB" sz="1600" dirty="0"/>
                <a:t>!</a:t>
              </a:r>
            </a:p>
          </p:txBody>
        </p:sp>
        <p:sp>
          <p:nvSpPr>
            <p:cNvPr id="23" name="Arrow: Right 23">
              <a:extLst>
                <a:ext uri="{FF2B5EF4-FFF2-40B4-BE49-F238E27FC236}">
                  <a16:creationId xmlns="" xmlns:a16="http://schemas.microsoft.com/office/drawing/2014/main" id="{DC4727D2-5A58-4BB6-8E42-AC13BCDF4147}"/>
                </a:ext>
              </a:extLst>
            </p:cNvPr>
            <p:cNvSpPr/>
            <p:nvPr/>
          </p:nvSpPr>
          <p:spPr>
            <a:xfrm>
              <a:off x="8046028" y="1095982"/>
              <a:ext cx="665021" cy="717506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3507631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92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E2E09A25600640A9A208D805DA5738" ma:contentTypeVersion="13" ma:contentTypeDescription="Create a new document." ma:contentTypeScope="" ma:versionID="27d2a17dafbf93244366e4f28519dd27">
  <xsd:schema xmlns:xsd="http://www.w3.org/2001/XMLSchema" xmlns:xs="http://www.w3.org/2001/XMLSchema" xmlns:p="http://schemas.microsoft.com/office/2006/metadata/properties" xmlns:ns3="6b512936-ef61-4c43-b331-a802d06f51d6" xmlns:ns4="aa205cbc-76ec-48ae-8208-31db450513f7" targetNamespace="http://schemas.microsoft.com/office/2006/metadata/properties" ma:root="true" ma:fieldsID="4366816255f44089ea4f785422e4f7e8" ns3:_="" ns4:_="">
    <xsd:import namespace="6b512936-ef61-4c43-b331-a802d06f51d6"/>
    <xsd:import namespace="aa205cbc-76ec-48ae-8208-31db450513f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12936-ef61-4c43-b331-a802d06f51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05cbc-76ec-48ae-8208-31db450513f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BAF351-26C5-4191-B7D4-637FC1E88D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BB872D-317A-4BB1-A870-5879FBC3B6EA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aa205cbc-76ec-48ae-8208-31db450513f7"/>
    <ds:schemaRef ds:uri="http://purl.org/dc/terms/"/>
    <ds:schemaRef ds:uri="6b512936-ef61-4c43-b331-a802d06f51d6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48D4B1E-56ED-4010-8954-05A3782CA8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512936-ef61-4c43-b331-a802d06f51d6"/>
    <ds:schemaRef ds:uri="aa205cbc-76ec-48ae-8208-31db450513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293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Sian Humphreys</dc:creator>
  <cp:lastModifiedBy>Cara Topping</cp:lastModifiedBy>
  <cp:revision>26</cp:revision>
  <dcterms:created xsi:type="dcterms:W3CDTF">2021-06-30T10:24:07Z</dcterms:created>
  <dcterms:modified xsi:type="dcterms:W3CDTF">2021-10-29T11:02:15Z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0x0101004AE2E09A25600640A9A208D805DA5738</vt:lpwstr>
  </property>
</Properties>
</file>