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4" r:id="rId4"/>
    <p:sldId id="263" r:id="rId5"/>
    <p:sldId id="262" r:id="rId6"/>
    <p:sldId id="259" r:id="rId7"/>
    <p:sldId id="260" r:id="rId8"/>
    <p:sldId id="258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 Smith" userId="c7ed2451-2e3e-4e77-92c2-ad35aa658910" providerId="ADAL" clId="{F359ED15-454D-4A83-953E-20A75246155A}"/>
    <pc:docChg chg="custSel delSld modSld">
      <pc:chgData name="H Smith" userId="c7ed2451-2e3e-4e77-92c2-ad35aa658910" providerId="ADAL" clId="{F359ED15-454D-4A83-953E-20A75246155A}" dt="2022-09-14T13:48:22.445" v="562" actId="20577"/>
      <pc:docMkLst>
        <pc:docMk/>
      </pc:docMkLst>
      <pc:sldChg chg="modSp mod">
        <pc:chgData name="H Smith" userId="c7ed2451-2e3e-4e77-92c2-ad35aa658910" providerId="ADAL" clId="{F359ED15-454D-4A83-953E-20A75246155A}" dt="2022-09-14T13:37:33.784" v="47" actId="20577"/>
        <pc:sldMkLst>
          <pc:docMk/>
          <pc:sldMk cId="3237405272" sldId="256"/>
        </pc:sldMkLst>
        <pc:spChg chg="mod">
          <ac:chgData name="H Smith" userId="c7ed2451-2e3e-4e77-92c2-ad35aa658910" providerId="ADAL" clId="{F359ED15-454D-4A83-953E-20A75246155A}" dt="2022-09-14T13:37:33.784" v="47" actId="20577"/>
          <ac:spMkLst>
            <pc:docMk/>
            <pc:sldMk cId="3237405272" sldId="256"/>
            <ac:spMk id="2" creationId="{00000000-0000-0000-0000-000000000000}"/>
          </ac:spMkLst>
        </pc:spChg>
      </pc:sldChg>
      <pc:sldChg chg="modSp mod">
        <pc:chgData name="H Smith" userId="c7ed2451-2e3e-4e77-92c2-ad35aa658910" providerId="ADAL" clId="{F359ED15-454D-4A83-953E-20A75246155A}" dt="2022-09-14T13:48:22.445" v="562" actId="20577"/>
        <pc:sldMkLst>
          <pc:docMk/>
          <pc:sldMk cId="3702686215" sldId="257"/>
        </pc:sldMkLst>
        <pc:spChg chg="mod">
          <ac:chgData name="H Smith" userId="c7ed2451-2e3e-4e77-92c2-ad35aa658910" providerId="ADAL" clId="{F359ED15-454D-4A83-953E-20A75246155A}" dt="2022-09-14T13:48:22.445" v="562" actId="20577"/>
          <ac:spMkLst>
            <pc:docMk/>
            <pc:sldMk cId="3702686215" sldId="257"/>
            <ac:spMk id="2" creationId="{00000000-0000-0000-0000-000000000000}"/>
          </ac:spMkLst>
        </pc:spChg>
      </pc:sldChg>
      <pc:sldChg chg="modSp mod">
        <pc:chgData name="H Smith" userId="c7ed2451-2e3e-4e77-92c2-ad35aa658910" providerId="ADAL" clId="{F359ED15-454D-4A83-953E-20A75246155A}" dt="2022-09-14T13:47:40.497" v="421" actId="27636"/>
        <pc:sldMkLst>
          <pc:docMk/>
          <pc:sldMk cId="3353526603" sldId="258"/>
        </pc:sldMkLst>
        <pc:spChg chg="mod">
          <ac:chgData name="H Smith" userId="c7ed2451-2e3e-4e77-92c2-ad35aa658910" providerId="ADAL" clId="{F359ED15-454D-4A83-953E-20A75246155A}" dt="2022-09-14T13:47:40.497" v="421" actId="27636"/>
          <ac:spMkLst>
            <pc:docMk/>
            <pc:sldMk cId="3353526603" sldId="258"/>
            <ac:spMk id="2" creationId="{00000000-0000-0000-0000-000000000000}"/>
          </ac:spMkLst>
        </pc:spChg>
      </pc:sldChg>
      <pc:sldChg chg="modSp mod">
        <pc:chgData name="H Smith" userId="c7ed2451-2e3e-4e77-92c2-ad35aa658910" providerId="ADAL" clId="{F359ED15-454D-4A83-953E-20A75246155A}" dt="2022-09-14T13:46:42.103" v="304" actId="20577"/>
        <pc:sldMkLst>
          <pc:docMk/>
          <pc:sldMk cId="3153649271" sldId="259"/>
        </pc:sldMkLst>
        <pc:spChg chg="mod">
          <ac:chgData name="H Smith" userId="c7ed2451-2e3e-4e77-92c2-ad35aa658910" providerId="ADAL" clId="{F359ED15-454D-4A83-953E-20A75246155A}" dt="2022-09-14T13:46:28.706" v="291" actId="20577"/>
          <ac:spMkLst>
            <pc:docMk/>
            <pc:sldMk cId="3153649271" sldId="259"/>
            <ac:spMk id="3" creationId="{00000000-0000-0000-0000-000000000000}"/>
          </ac:spMkLst>
        </pc:spChg>
        <pc:spChg chg="mod">
          <ac:chgData name="H Smith" userId="c7ed2451-2e3e-4e77-92c2-ad35aa658910" providerId="ADAL" clId="{F359ED15-454D-4A83-953E-20A75246155A}" dt="2022-09-14T13:46:42.103" v="304" actId="20577"/>
          <ac:spMkLst>
            <pc:docMk/>
            <pc:sldMk cId="3153649271" sldId="259"/>
            <ac:spMk id="4" creationId="{00000000-0000-0000-0000-000000000000}"/>
          </ac:spMkLst>
        </pc:spChg>
      </pc:sldChg>
      <pc:sldChg chg="del">
        <pc:chgData name="H Smith" userId="c7ed2451-2e3e-4e77-92c2-ad35aa658910" providerId="ADAL" clId="{F359ED15-454D-4A83-953E-20A75246155A}" dt="2022-09-14T13:45:27.736" v="171" actId="47"/>
        <pc:sldMkLst>
          <pc:docMk/>
          <pc:sldMk cId="111061046" sldId="261"/>
        </pc:sldMkLst>
      </pc:sldChg>
      <pc:sldChg chg="modSp mod">
        <pc:chgData name="H Smith" userId="c7ed2451-2e3e-4e77-92c2-ad35aa658910" providerId="ADAL" clId="{F359ED15-454D-4A83-953E-20A75246155A}" dt="2022-09-14T13:46:08.837" v="253" actId="20577"/>
        <pc:sldMkLst>
          <pc:docMk/>
          <pc:sldMk cId="2743573074" sldId="262"/>
        </pc:sldMkLst>
        <pc:spChg chg="mod">
          <ac:chgData name="H Smith" userId="c7ed2451-2e3e-4e77-92c2-ad35aa658910" providerId="ADAL" clId="{F359ED15-454D-4A83-953E-20A75246155A}" dt="2022-09-14T13:46:08.837" v="253" actId="20577"/>
          <ac:spMkLst>
            <pc:docMk/>
            <pc:sldMk cId="2743573074" sldId="262"/>
            <ac:spMk id="2" creationId="{00000000-0000-0000-0000-000000000000}"/>
          </ac:spMkLst>
        </pc:spChg>
      </pc:sldChg>
      <pc:sldChg chg="modSp mod">
        <pc:chgData name="H Smith" userId="c7ed2451-2e3e-4e77-92c2-ad35aa658910" providerId="ADAL" clId="{F359ED15-454D-4A83-953E-20A75246155A}" dt="2022-09-14T13:47:50.230" v="423" actId="20577"/>
        <pc:sldMkLst>
          <pc:docMk/>
          <pc:sldMk cId="3925664569" sldId="265"/>
        </pc:sldMkLst>
        <pc:spChg chg="mod">
          <ac:chgData name="H Smith" userId="c7ed2451-2e3e-4e77-92c2-ad35aa658910" providerId="ADAL" clId="{F359ED15-454D-4A83-953E-20A75246155A}" dt="2022-09-14T13:47:50.230" v="423" actId="20577"/>
          <ac:spMkLst>
            <pc:docMk/>
            <pc:sldMk cId="3925664569" sldId="265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DF750E7-A7FE-4F2A-B590-3FE05BB83DA4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3484984"/>
          </a:xfrm>
        </p:spPr>
        <p:txBody>
          <a:bodyPr>
            <a:normAutofit fontScale="90000"/>
          </a:bodyPr>
          <a:lstStyle/>
          <a:p>
            <a:r>
              <a:rPr lang="en-GB" b="1" u="sng" dirty="0">
                <a:latin typeface="Twinkl Cursive Looped" panose="02000000000000000000" pitchFamily="2" charset="0"/>
              </a:rPr>
              <a:t>Meet the teacher</a:t>
            </a:r>
            <a:br>
              <a:rPr lang="en-GB" b="1" u="sng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Class Teacher Mrs Smith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Teaching Assistants: Mrs Willard, Miss Millar and Mrs </a:t>
            </a:r>
            <a:r>
              <a:rPr lang="en-GB" dirty="0" err="1">
                <a:latin typeface="Twinkl Cursive Looped" panose="02000000000000000000" pitchFamily="2" charset="0"/>
              </a:rPr>
              <a:t>Rozenboom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405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2780929"/>
            <a:ext cx="7408333" cy="3600400"/>
          </a:xfrm>
        </p:spPr>
        <p:txBody>
          <a:bodyPr>
            <a:normAutofit fontScale="85000" lnSpcReduction="10000"/>
          </a:bodyPr>
          <a:lstStyle/>
          <a:p>
            <a:r>
              <a:rPr lang="en-GB" dirty="0">
                <a:solidFill>
                  <a:srgbClr val="0070C0"/>
                </a:solidFill>
                <a:latin typeface="Twinkl Cursive Looped" panose="02000000000000000000" pitchFamily="2" charset="0"/>
              </a:rPr>
              <a:t>Children will be met be an adult at the green gate and walk round to the classroom. </a:t>
            </a:r>
          </a:p>
          <a:p>
            <a:endParaRPr lang="en-GB" dirty="0">
              <a:solidFill>
                <a:srgbClr val="0070C0"/>
              </a:solidFill>
              <a:latin typeface="Twinkl Cursive Looped" panose="02000000000000000000" pitchFamily="2" charset="0"/>
            </a:endParaRPr>
          </a:p>
          <a:p>
            <a:r>
              <a:rPr lang="en-GB" dirty="0">
                <a:solidFill>
                  <a:srgbClr val="0070C0"/>
                </a:solidFill>
                <a:latin typeface="Twinkl Cursive Looped" panose="02000000000000000000" pitchFamily="2" charset="0"/>
              </a:rPr>
              <a:t>They begin the day with a morning activity as others are coming in.</a:t>
            </a:r>
          </a:p>
          <a:p>
            <a:endParaRPr lang="en-GB" dirty="0">
              <a:solidFill>
                <a:srgbClr val="0070C0"/>
              </a:solidFill>
              <a:latin typeface="Twinkl Cursive Looped" panose="02000000000000000000" pitchFamily="2" charset="0"/>
            </a:endParaRPr>
          </a:p>
          <a:p>
            <a:r>
              <a:rPr lang="en-GB" dirty="0">
                <a:solidFill>
                  <a:srgbClr val="0070C0"/>
                </a:solidFill>
                <a:latin typeface="Twinkl Cursive Looped" panose="02000000000000000000" pitchFamily="2" charset="0"/>
              </a:rPr>
              <a:t>Children need their reading folder and a named water bottle in school everyday. </a:t>
            </a:r>
          </a:p>
          <a:p>
            <a:endParaRPr lang="en-GB" dirty="0">
              <a:solidFill>
                <a:srgbClr val="0070C0"/>
              </a:solidFill>
              <a:latin typeface="Twinkl Cursive Looped" panose="02000000000000000000" pitchFamily="2" charset="0"/>
            </a:endParaRPr>
          </a:p>
          <a:p>
            <a:r>
              <a:rPr lang="en-GB" dirty="0">
                <a:solidFill>
                  <a:srgbClr val="0070C0"/>
                </a:solidFill>
                <a:latin typeface="Twinkl Cursive Looped" panose="02000000000000000000" pitchFamily="2" charset="0"/>
              </a:rPr>
              <a:t>ClassDojo is the quickest way top contact Mrs Smith and this is where all </a:t>
            </a:r>
            <a:r>
              <a:rPr lang="en-GB">
                <a:solidFill>
                  <a:srgbClr val="0070C0"/>
                </a:solidFill>
                <a:latin typeface="Twinkl Cursive Looped" panose="02000000000000000000" pitchFamily="2" charset="0"/>
              </a:rPr>
              <a:t>information regarding year 1 is posted.</a:t>
            </a:r>
            <a:endParaRPr lang="en-GB" dirty="0">
              <a:solidFill>
                <a:srgbClr val="0070C0"/>
              </a:solidFill>
              <a:latin typeface="Twinkl Cursive Looped" panose="020000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General information </a:t>
            </a:r>
          </a:p>
        </p:txBody>
      </p:sp>
    </p:spTree>
    <p:extLst>
      <p:ext uri="{BB962C8B-B14F-4D97-AF65-F5344CB8AC3E}">
        <p14:creationId xmlns:p14="http://schemas.microsoft.com/office/powerpoint/2010/main" val="3702686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5373216"/>
          </a:xfrm>
        </p:spPr>
        <p:txBody>
          <a:bodyPr>
            <a:normAutofit fontScale="85000" lnSpcReduction="20000"/>
          </a:bodyPr>
          <a:lstStyle/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8.40 – 9:15: Morning task while children come in and settle.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9:15 – 9.45: Phonics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9:45 – 10:25: Maths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10:25 – 10:40: Break time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10:40 – 12:00: English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12:00 – 1:00: Lunch Time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1:00 – 2:00: PE, RE, Science, Topic, Music 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2:00 – 2.55: PE, RE, Science, Topic, Music 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A typical day in Year 1</a:t>
            </a:r>
          </a:p>
        </p:txBody>
      </p:sp>
    </p:spTree>
    <p:extLst>
      <p:ext uri="{BB962C8B-B14F-4D97-AF65-F5344CB8AC3E}">
        <p14:creationId xmlns:p14="http://schemas.microsoft.com/office/powerpoint/2010/main" val="3539749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 lnSpcReduction="1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The transition from EYFS to KS1 is a notoriously difficult transition – from ‘play-based’ learning to ‘formal’ learning (from Early Years Curriculum to National Curriculum)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Children will always have a whole class input related to the topic or area of learning.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There will be adult-led activities in small groups.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The rest of the learning will take place in a ‘continuous provision’ style. Differentiated challenges will be set up which the children will be able to free-flow between as they have been used to in EYFS.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endParaRPr lang="en-GB" dirty="0">
              <a:latin typeface="Twinkl Cursive Looped" panose="02000000000000000000" pitchFamily="2" charset="0"/>
            </a:endParaRPr>
          </a:p>
          <a:p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Learning in Year 1</a:t>
            </a:r>
          </a:p>
        </p:txBody>
      </p:sp>
    </p:spTree>
    <p:extLst>
      <p:ext uri="{BB962C8B-B14F-4D97-AF65-F5344CB8AC3E}">
        <p14:creationId xmlns:p14="http://schemas.microsoft.com/office/powerpoint/2010/main" val="133272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At the beginning of each term knowledge organisers will be posted on </a:t>
            </a:r>
            <a:r>
              <a:rPr lang="en-GB" dirty="0" err="1">
                <a:latin typeface="Twinkl Cursive Looped" panose="02000000000000000000" pitchFamily="2" charset="0"/>
              </a:rPr>
              <a:t>Classdojo</a:t>
            </a:r>
            <a:r>
              <a:rPr lang="en-GB" dirty="0">
                <a:latin typeface="Twinkl Cursive Looped" panose="02000000000000000000" pitchFamily="2" charset="0"/>
              </a:rPr>
              <a:t> for parents.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This document contains the essential knowledge children will learn as part of their topic.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Knowledge organisers can be used at home to spark conversations about children’s learning.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Knowledge organisers help children develop their subject specific vocabulary.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At school children will be quizzed on information from the knowledge organisers throughout the year to encourage information to be committed to the long term memory.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Knowledge Organisers </a:t>
            </a:r>
          </a:p>
        </p:txBody>
      </p:sp>
    </p:spTree>
    <p:extLst>
      <p:ext uri="{BB962C8B-B14F-4D97-AF65-F5344CB8AC3E}">
        <p14:creationId xmlns:p14="http://schemas.microsoft.com/office/powerpoint/2010/main" val="2743573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Spellings and Homework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3" y="1700808"/>
            <a:ext cx="3600400" cy="4425672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>
                <a:latin typeface="Twinkl Cursive Looped" panose="02000000000000000000" pitchFamily="2" charset="0"/>
              </a:rPr>
              <a:t>Spellings – After October holidays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Spellings will be sent on a Monday and children are tested the following Monday.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Children are expected to learn them at home.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Scores are recorded and consistently low marks will be flagged.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For the first term no spellings are sent home.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3779912" y="1700808"/>
            <a:ext cx="5040560" cy="4896544"/>
          </a:xfrm>
        </p:spPr>
        <p:txBody>
          <a:bodyPr>
            <a:normAutofit fontScale="85000" lnSpcReduction="10000"/>
          </a:bodyPr>
          <a:lstStyle/>
          <a:p>
            <a:r>
              <a:rPr lang="en-GB" b="1" dirty="0">
                <a:latin typeface="Twinkl Cursive Looped" panose="02000000000000000000" pitchFamily="2" charset="0"/>
              </a:rPr>
              <a:t>Homework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Homework is set on a Friday and needs to be returned by the following Wednesday. This will be set on ClassDojo.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It is encouraged for parents to support children with their work to engage with them about their learning.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Year 1 - reading 3 times a week minimum, weekly spellings (from term 2) and one piece of homework weekly focused on learning that week.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For more information please refer to the homework policy on the school website. </a:t>
            </a:r>
          </a:p>
        </p:txBody>
      </p:sp>
    </p:spTree>
    <p:extLst>
      <p:ext uri="{BB962C8B-B14F-4D97-AF65-F5344CB8AC3E}">
        <p14:creationId xmlns:p14="http://schemas.microsoft.com/office/powerpoint/2010/main" val="3153649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Reading is the most effective way to support your child.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Children are expected to read to an adult at home at least three times a week.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There is a reward system in place rewarding those children who read at home.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Children will be given a book banded book with a colour on it. Children are moved along the banding system at the teachers discretion and only moved up when they can read the books at a level of 95% fluency.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Parents will be contacted if children are not reading the minimum amount.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Reading books will be changed on a Monday and Thursday. Children are expected to read each book at least twice to build up fluency before they are changed.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Reading</a:t>
            </a:r>
          </a:p>
        </p:txBody>
      </p:sp>
    </p:spTree>
    <p:extLst>
      <p:ext uri="{BB962C8B-B14F-4D97-AF65-F5344CB8AC3E}">
        <p14:creationId xmlns:p14="http://schemas.microsoft.com/office/powerpoint/2010/main" val="1002763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7584" y="2492897"/>
            <a:ext cx="7408333" cy="3744416"/>
          </a:xfrm>
        </p:spPr>
        <p:txBody>
          <a:bodyPr>
            <a:normAutofit fontScale="925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Please make sure all your children’s clothes are </a:t>
            </a:r>
            <a:r>
              <a:rPr lang="en-GB" b="1" dirty="0">
                <a:solidFill>
                  <a:srgbClr val="00B050"/>
                </a:solidFill>
                <a:latin typeface="Twinkl Cursive Looped" panose="02000000000000000000" pitchFamily="2" charset="0"/>
              </a:rPr>
              <a:t>clearly labelled.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Children need indoor shoes in school for when it is wet.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Children need to come to school in their PE kit on PE days. In year 1 this is Tuesday and Friday.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However if your child is at a sports club after school they can come to school in PE kit on these days.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Children need black joggers and a red school hoodie for the winter.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Uniform reminder </a:t>
            </a:r>
          </a:p>
        </p:txBody>
      </p:sp>
    </p:spTree>
    <p:extLst>
      <p:ext uri="{BB962C8B-B14F-4D97-AF65-F5344CB8AC3E}">
        <p14:creationId xmlns:p14="http://schemas.microsoft.com/office/powerpoint/2010/main" val="3353526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252728"/>
          </a:xfrm>
        </p:spPr>
        <p:txBody>
          <a:bodyPr>
            <a:noAutofit/>
          </a:bodyPr>
          <a:lstStyle/>
          <a:p>
            <a:r>
              <a:rPr lang="en-GB" sz="3200" b="1" dirty="0">
                <a:solidFill>
                  <a:srgbClr val="002060"/>
                </a:solidFill>
                <a:latin typeface="Twinkl Cursive Looped" panose="02000000000000000000" pitchFamily="2" charset="0"/>
              </a:rPr>
              <a:t>If you have any questions please send me a message through Class Dojo.</a:t>
            </a:r>
          </a:p>
        </p:txBody>
      </p:sp>
      <p:pic>
        <p:nvPicPr>
          <p:cNvPr id="1026" name="Picture 2" descr="C:\Users\hwilkinson\AppData\Local\Microsoft\Windows\Temporary Internet Files\Content.IE5\4XTHYRMB\question 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149080"/>
            <a:ext cx="2183904" cy="218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5664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95</TotalTime>
  <Words>716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Symbol</vt:lpstr>
      <vt:lpstr>Twinkl Cursive Looped</vt:lpstr>
      <vt:lpstr>Waveform</vt:lpstr>
      <vt:lpstr>Meet the teacher  Class Teacher Mrs Smith  Teaching Assistants: Mrs Willard, Miss Millar and Mrs Rozenboom  </vt:lpstr>
      <vt:lpstr>General information </vt:lpstr>
      <vt:lpstr>A typical day in Year 1</vt:lpstr>
      <vt:lpstr>Learning in Year 1</vt:lpstr>
      <vt:lpstr>Knowledge Organisers </vt:lpstr>
      <vt:lpstr>Spellings and Homework </vt:lpstr>
      <vt:lpstr>Reading</vt:lpstr>
      <vt:lpstr>Uniform reminder </vt:lpstr>
      <vt:lpstr>If you have any questions please send me a message through Class Dojo.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the teacher  Class Teacher Miss Wilkinson Trainee Teacher Mrs Woodward</dc:title>
  <dc:creator>Windows User</dc:creator>
  <cp:lastModifiedBy>H Smith</cp:lastModifiedBy>
  <cp:revision>15</cp:revision>
  <dcterms:created xsi:type="dcterms:W3CDTF">2019-08-13T09:50:27Z</dcterms:created>
  <dcterms:modified xsi:type="dcterms:W3CDTF">2022-09-14T13:48:23Z</dcterms:modified>
</cp:coreProperties>
</file>