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65" r:id="rId6"/>
    <p:sldId id="274" r:id="rId7"/>
    <p:sldId id="260" r:id="rId8"/>
    <p:sldId id="275" r:id="rId9"/>
    <p:sldId id="270" r:id="rId10"/>
    <p:sldId id="272" r:id="rId11"/>
    <p:sldId id="284" r:id="rId12"/>
    <p:sldId id="276" r:id="rId13"/>
    <p:sldId id="285"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660"/>
  </p:normalViewPr>
  <p:slideViewPr>
    <p:cSldViewPr snapToGrid="0">
      <p:cViewPr varScale="1">
        <p:scale>
          <a:sx n="105" d="100"/>
          <a:sy n="105" d="100"/>
        </p:scale>
        <p:origin x="7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35F648F-28B9-4D4D-9092-335F8CEC4A0E}" type="datetimeFigureOut">
              <a:rPr lang="en-GB" smtClean="0"/>
              <a:t>15/05/2023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CA76F76-4E42-46B6-878F-CB1DE4FF42FA}" type="slidenum">
              <a:rPr lang="en-GB" smtClean="0"/>
              <a:t>‹#›</a:t>
            </a:fld>
            <a:endParaRPr lang="en-GB"/>
          </a:p>
        </p:txBody>
      </p:sp>
    </p:spTree>
    <p:extLst>
      <p:ext uri="{BB962C8B-B14F-4D97-AF65-F5344CB8AC3E}">
        <p14:creationId xmlns:p14="http://schemas.microsoft.com/office/powerpoint/2010/main" val="354850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new staff – Ade, Jess, Karen, Clara, Hope, Carol and Steph</a:t>
            </a:r>
          </a:p>
          <a:p>
            <a:r>
              <a:rPr lang="en-GB" dirty="0"/>
              <a:t>This is our new Mission Statement and we have now adopted 10 virtues as part of the EM way. We are going to chat about these briefly as a team this afternoon.</a:t>
            </a:r>
          </a:p>
          <a:p>
            <a:r>
              <a:rPr lang="en-GB" dirty="0"/>
              <a:t>Just chat about what this means to you, our children and visitors.  How can you live out this mission statement ? Provide one relevant example as a group.</a:t>
            </a:r>
          </a:p>
          <a:p>
            <a:r>
              <a:rPr lang="en-GB" dirty="0"/>
              <a:t>Groups – 4 </a:t>
            </a:r>
            <a:r>
              <a:rPr lang="en-GB" dirty="0" err="1"/>
              <a:t>grps</a:t>
            </a:r>
            <a:r>
              <a:rPr lang="en-GB" dirty="0"/>
              <a:t> see </a:t>
            </a:r>
            <a:r>
              <a:rPr lang="en-GB" dirty="0" err="1"/>
              <a:t>postit</a:t>
            </a:r>
            <a:endParaRPr lang="en-GB" dirty="0"/>
          </a:p>
          <a:p>
            <a:endParaRPr lang="en-GB" dirty="0"/>
          </a:p>
        </p:txBody>
      </p:sp>
      <p:sp>
        <p:nvSpPr>
          <p:cNvPr id="4" name="Slide Number Placeholder 3"/>
          <p:cNvSpPr>
            <a:spLocks noGrp="1"/>
          </p:cNvSpPr>
          <p:nvPr>
            <p:ph type="sldNum" sz="quarter" idx="5"/>
          </p:nvPr>
        </p:nvSpPr>
        <p:spPr/>
        <p:txBody>
          <a:bodyPr/>
          <a:lstStyle/>
          <a:p>
            <a:fld id="{BCA76F76-4E42-46B6-878F-CB1DE4FF42FA}" type="slidenum">
              <a:rPr lang="en-GB" smtClean="0"/>
              <a:t>1</a:t>
            </a:fld>
            <a:endParaRPr lang="en-GB"/>
          </a:p>
        </p:txBody>
      </p:sp>
    </p:spTree>
    <p:extLst>
      <p:ext uri="{BB962C8B-B14F-4D97-AF65-F5344CB8AC3E}">
        <p14:creationId xmlns:p14="http://schemas.microsoft.com/office/powerpoint/2010/main" val="217811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A76F76-4E42-46B6-878F-CB1DE4FF42FA}" type="slidenum">
              <a:rPr lang="en-GB" smtClean="0"/>
              <a:t>10</a:t>
            </a:fld>
            <a:endParaRPr lang="en-GB"/>
          </a:p>
        </p:txBody>
      </p:sp>
    </p:spTree>
    <p:extLst>
      <p:ext uri="{BB962C8B-B14F-4D97-AF65-F5344CB8AC3E}">
        <p14:creationId xmlns:p14="http://schemas.microsoft.com/office/powerpoint/2010/main" val="295984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Reference the word gifts and explain why we changed our Mission Statement.</a:t>
            </a:r>
          </a:p>
          <a:p>
            <a:endParaRPr lang="en-US" altLang="en-US" dirty="0"/>
          </a:p>
        </p:txBody>
      </p:sp>
    </p:spTree>
    <p:extLst>
      <p:ext uri="{BB962C8B-B14F-4D97-AF65-F5344CB8AC3E}">
        <p14:creationId xmlns:p14="http://schemas.microsoft.com/office/powerpoint/2010/main" val="99610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A76F76-4E42-46B6-878F-CB1DE4FF42FA}" type="slidenum">
              <a:rPr lang="en-GB" smtClean="0"/>
              <a:t>3</a:t>
            </a:fld>
            <a:endParaRPr lang="en-GB"/>
          </a:p>
        </p:txBody>
      </p:sp>
    </p:spTree>
    <p:extLst>
      <p:ext uri="{BB962C8B-B14F-4D97-AF65-F5344CB8AC3E}">
        <p14:creationId xmlns:p14="http://schemas.microsoft.com/office/powerpoint/2010/main" val="244842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Started to explore what a virtue was after speaking to St Peter and St Paul.</a:t>
            </a:r>
          </a:p>
          <a:p>
            <a:r>
              <a:rPr lang="en-US" altLang="en-US" dirty="0"/>
              <a:t>Discuss what is a virtue – how is it different to a value ? </a:t>
            </a:r>
          </a:p>
        </p:txBody>
      </p:sp>
    </p:spTree>
    <p:extLst>
      <p:ext uri="{BB962C8B-B14F-4D97-AF65-F5344CB8AC3E}">
        <p14:creationId xmlns:p14="http://schemas.microsoft.com/office/powerpoint/2010/main" val="262860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A76F76-4E42-46B6-878F-CB1DE4FF42FA}" type="slidenum">
              <a:rPr lang="en-GB" smtClean="0"/>
              <a:t>5</a:t>
            </a:fld>
            <a:endParaRPr lang="en-GB"/>
          </a:p>
        </p:txBody>
      </p:sp>
    </p:spTree>
    <p:extLst>
      <p:ext uri="{BB962C8B-B14F-4D97-AF65-F5344CB8AC3E}">
        <p14:creationId xmlns:p14="http://schemas.microsoft.com/office/powerpoint/2010/main" val="155385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Jesuit profile – to create a simple image of the virtues we want our children to develop and grow.</a:t>
            </a:r>
          </a:p>
        </p:txBody>
      </p:sp>
      <p:sp>
        <p:nvSpPr>
          <p:cNvPr id="4" name="Slide Number Placeholder 3"/>
          <p:cNvSpPr>
            <a:spLocks noGrp="1"/>
          </p:cNvSpPr>
          <p:nvPr>
            <p:ph type="sldNum" sz="quarter" idx="5"/>
          </p:nvPr>
        </p:nvSpPr>
        <p:spPr/>
        <p:txBody>
          <a:bodyPr/>
          <a:lstStyle/>
          <a:p>
            <a:fld id="{BCA76F76-4E42-46B6-878F-CB1DE4FF42FA}" type="slidenum">
              <a:rPr lang="en-GB" smtClean="0"/>
              <a:t>6</a:t>
            </a:fld>
            <a:endParaRPr lang="en-GB"/>
          </a:p>
        </p:txBody>
      </p:sp>
    </p:spTree>
    <p:extLst>
      <p:ext uri="{BB962C8B-B14F-4D97-AF65-F5344CB8AC3E}">
        <p14:creationId xmlns:p14="http://schemas.microsoft.com/office/powerpoint/2010/main" val="69419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what ? Embedding the virtues in everything we do in school.</a:t>
            </a:r>
          </a:p>
        </p:txBody>
      </p:sp>
      <p:sp>
        <p:nvSpPr>
          <p:cNvPr id="4" name="Slide Number Placeholder 3"/>
          <p:cNvSpPr>
            <a:spLocks noGrp="1"/>
          </p:cNvSpPr>
          <p:nvPr>
            <p:ph type="sldNum" sz="quarter" idx="5"/>
          </p:nvPr>
        </p:nvSpPr>
        <p:spPr/>
        <p:txBody>
          <a:bodyPr/>
          <a:lstStyle/>
          <a:p>
            <a:fld id="{BCA76F76-4E42-46B6-878F-CB1DE4FF42FA}" type="slidenum">
              <a:rPr lang="en-GB" smtClean="0"/>
              <a:t>7</a:t>
            </a:fld>
            <a:endParaRPr lang="en-GB"/>
          </a:p>
        </p:txBody>
      </p:sp>
    </p:spTree>
    <p:extLst>
      <p:ext uri="{BB962C8B-B14F-4D97-AF65-F5344CB8AC3E}">
        <p14:creationId xmlns:p14="http://schemas.microsoft.com/office/powerpoint/2010/main" val="296925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of these virtues do you think you show daily and it is now an embedded habit – which do you have to work on and why ? What do you need to do to make this virtue more of a personal strength ? Share with the person next to you.</a:t>
            </a:r>
          </a:p>
        </p:txBody>
      </p:sp>
      <p:sp>
        <p:nvSpPr>
          <p:cNvPr id="4" name="Slide Number Placeholder 3"/>
          <p:cNvSpPr>
            <a:spLocks noGrp="1"/>
          </p:cNvSpPr>
          <p:nvPr>
            <p:ph type="sldNum" sz="quarter" idx="5"/>
          </p:nvPr>
        </p:nvSpPr>
        <p:spPr/>
        <p:txBody>
          <a:bodyPr/>
          <a:lstStyle/>
          <a:p>
            <a:fld id="{BCA76F76-4E42-46B6-878F-CB1DE4FF42FA}" type="slidenum">
              <a:rPr lang="en-GB" smtClean="0"/>
              <a:t>8</a:t>
            </a:fld>
            <a:endParaRPr lang="en-GB"/>
          </a:p>
        </p:txBody>
      </p:sp>
    </p:spTree>
    <p:extLst>
      <p:ext uri="{BB962C8B-B14F-4D97-AF65-F5344CB8AC3E}">
        <p14:creationId xmlns:p14="http://schemas.microsoft.com/office/powerpoint/2010/main" val="481796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A76F76-4E42-46B6-878F-CB1DE4FF42FA}" type="slidenum">
              <a:rPr lang="en-GB" smtClean="0"/>
              <a:t>9</a:t>
            </a:fld>
            <a:endParaRPr lang="en-GB"/>
          </a:p>
        </p:txBody>
      </p:sp>
    </p:spTree>
    <p:extLst>
      <p:ext uri="{BB962C8B-B14F-4D97-AF65-F5344CB8AC3E}">
        <p14:creationId xmlns:p14="http://schemas.microsoft.com/office/powerpoint/2010/main" val="2886999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5/15/2023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5/15/2023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5/15/2023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5/15/2023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5/15/2023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5/15/2023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74657"/>
            <a:ext cx="9448800" cy="1825096"/>
          </a:xfrm>
        </p:spPr>
        <p:txBody>
          <a:bodyPr/>
          <a:lstStyle/>
          <a:p>
            <a:pPr algn="ctr"/>
            <a:r>
              <a:rPr lang="en-GB" dirty="0"/>
              <a:t>Our mission statement</a:t>
            </a:r>
            <a:br>
              <a:rPr lang="en-GB" dirty="0"/>
            </a:br>
            <a:r>
              <a:rPr lang="en-GB" dirty="0"/>
              <a:t>and virtues</a:t>
            </a:r>
          </a:p>
        </p:txBody>
      </p:sp>
      <p:sp>
        <p:nvSpPr>
          <p:cNvPr id="4" name="Rectangle 2"/>
          <p:cNvSpPr>
            <a:spLocks noChangeArrowheads="1"/>
          </p:cNvSpPr>
          <p:nvPr/>
        </p:nvSpPr>
        <p:spPr bwMode="auto">
          <a:xfrm>
            <a:off x="2082006" y="2212355"/>
            <a:ext cx="832691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lang="en-GB" altLang="en-US" sz="2400" dirty="0">
              <a:solidFill>
                <a:srgbClr val="FF0000"/>
              </a:solidFill>
              <a:latin typeface="+mn-l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GB" altLang="en-US" sz="2400" dirty="0">
              <a:solidFill>
                <a:srgbClr val="FF0000"/>
              </a:solidFill>
              <a:latin typeface="+mn-l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GB" altLang="en-US" sz="2400" dirty="0">
              <a:solidFill>
                <a:srgbClr val="FF0000"/>
              </a:solidFill>
              <a:latin typeface="+mn-l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GB" altLang="en-US" sz="2400" dirty="0">
              <a:solidFill>
                <a:srgbClr val="FF0000"/>
              </a:solidFill>
              <a:latin typeface="+mn-lt"/>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GB" altLang="en-US" sz="2400" dirty="0">
                <a:solidFill>
                  <a:srgbClr val="FF0000"/>
                </a:solidFill>
                <a:latin typeface="+mn-lt"/>
              </a:rPr>
              <a:t>“ We grow and learn with the gifts we have been given, following in the footsteps of Jesus.”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GB" altLang="en-US" sz="2400" dirty="0">
              <a:solidFill>
                <a:srgbClr val="FF0000"/>
              </a:solidFill>
              <a:latin typeface="+mn-l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GB" altLang="en-US" sz="2400" dirty="0">
              <a:solidFill>
                <a:srgbClr val="FF0000"/>
              </a:solidFill>
              <a:latin typeface="+mn-l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GB" altLang="en-US" sz="2400" dirty="0">
              <a:solidFill>
                <a:srgbClr val="FF0000"/>
              </a:solidFill>
              <a:latin typeface="+mn-l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GB" altLang="en-US" sz="2400" dirty="0">
              <a:solidFill>
                <a:srgbClr val="FF0000"/>
              </a:solidFill>
              <a:latin typeface="+mn-lt"/>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GB" altLang="en-US" sz="2400" dirty="0">
              <a:solidFill>
                <a:srgbClr val="FF0000"/>
              </a:solidFill>
              <a:latin typeface="+mn-lt"/>
            </a:endParaRPr>
          </a:p>
        </p:txBody>
      </p:sp>
    </p:spTree>
    <p:extLst>
      <p:ext uri="{BB962C8B-B14F-4D97-AF65-F5344CB8AC3E}">
        <p14:creationId xmlns:p14="http://schemas.microsoft.com/office/powerpoint/2010/main" val="256098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4637F0-AA2B-4CD1-A18C-433783C3FF98}"/>
              </a:ext>
            </a:extLst>
          </p:cNvPr>
          <p:cNvPicPr/>
          <p:nvPr/>
        </p:nvPicPr>
        <p:blipFill>
          <a:blip r:embed="rId3">
            <a:extLst>
              <a:ext uri="{28A0092B-C50C-407E-A947-70E740481C1C}">
                <a14:useLocalDpi xmlns:a14="http://schemas.microsoft.com/office/drawing/2010/main" val="0"/>
              </a:ext>
            </a:extLst>
          </a:blip>
          <a:srcRect r="5492" b="2888"/>
          <a:stretch>
            <a:fillRect/>
          </a:stretch>
        </p:blipFill>
        <p:spPr bwMode="auto">
          <a:xfrm>
            <a:off x="551180" y="1527810"/>
            <a:ext cx="5115560" cy="5052060"/>
          </a:xfrm>
          <a:prstGeom prst="rect">
            <a:avLst/>
          </a:prstGeom>
          <a:noFill/>
        </p:spPr>
      </p:pic>
      <p:pic>
        <p:nvPicPr>
          <p:cNvPr id="3" name="Picture 2">
            <a:extLst>
              <a:ext uri="{FF2B5EF4-FFF2-40B4-BE49-F238E27FC236}">
                <a16:creationId xmlns:a16="http://schemas.microsoft.com/office/drawing/2014/main" id="{C62D9F51-9917-4435-AE94-5048FD6425F8}"/>
              </a:ext>
            </a:extLst>
          </p:cNvPr>
          <p:cNvPicPr>
            <a:picLocks noChangeAspect="1"/>
          </p:cNvPicPr>
          <p:nvPr/>
        </p:nvPicPr>
        <p:blipFill>
          <a:blip r:embed="rId4"/>
          <a:stretch>
            <a:fillRect/>
          </a:stretch>
        </p:blipFill>
        <p:spPr>
          <a:xfrm>
            <a:off x="5852229" y="2399957"/>
            <a:ext cx="5788591" cy="3307766"/>
          </a:xfrm>
          <a:prstGeom prst="rect">
            <a:avLst/>
          </a:prstGeom>
        </p:spPr>
      </p:pic>
    </p:spTree>
    <p:extLst>
      <p:ext uri="{BB962C8B-B14F-4D97-AF65-F5344CB8AC3E}">
        <p14:creationId xmlns:p14="http://schemas.microsoft.com/office/powerpoint/2010/main" val="168333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502920" y="586493"/>
            <a:ext cx="1156716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spcBef>
                <a:spcPct val="0"/>
              </a:spcBef>
              <a:buNone/>
              <a:defRPr/>
            </a:pPr>
            <a:endParaRPr lang="en-GB" altLang="en-US" sz="2400" dirty="0">
              <a:solidFill>
                <a:prstClr val="black"/>
              </a:solidFill>
              <a:latin typeface="Century Gothic" panose="020B0502020202020204" pitchFamily="34" charset="0"/>
            </a:endParaRPr>
          </a:p>
          <a:p>
            <a:pPr lvl="0" algn="ctr">
              <a:spcBef>
                <a:spcPct val="0"/>
              </a:spcBef>
              <a:buNone/>
              <a:defRPr/>
            </a:pPr>
            <a:r>
              <a:rPr lang="en-GB" altLang="en-US" u="sng" dirty="0">
                <a:latin typeface="Century Gothic" panose="020B0502020202020204" pitchFamily="34" charset="0"/>
              </a:rPr>
              <a:t>Mission Integrity</a:t>
            </a:r>
          </a:p>
          <a:p>
            <a:pPr lvl="0">
              <a:spcBef>
                <a:spcPct val="0"/>
              </a:spcBef>
              <a:buNone/>
              <a:defRPr/>
            </a:pPr>
            <a:r>
              <a:rPr lang="en-GB" altLang="en-US" sz="2400" dirty="0">
                <a:solidFill>
                  <a:prstClr val="black"/>
                </a:solidFill>
                <a:latin typeface="Century Gothic" panose="020B0502020202020204" pitchFamily="34" charset="0"/>
              </a:rPr>
              <a:t>“Mission integrity means that an organisation and the people within it can be seen to be living and practising the principles of the mission statement and not simply publishing them in a prospectus or in other publicity statements, as an exercise in marketing.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entury Gothic" panose="020B0502020202020204" pitchFamily="34" charset="0"/>
              </a:rPr>
              <a:t>Although in our Catholic schools we have had ‘mission statements’ for many years, it could be argued that previously we have not capitalised on the potential of these statements to harness the skills and talents of every member of staff to work in total support of the distinctive mission of our Catholic learning communities.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0000"/>
                </a:solidFill>
                <a:effectLst/>
                <a:uLnTx/>
                <a:uFillTx/>
                <a:latin typeface="Century Gothic" panose="020B0502020202020204" pitchFamily="34" charset="0"/>
              </a:rPr>
              <a:t>“Teachers can never be neutral in support of the mission of the Catholic school – they either help to build it or they work against it.”</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solidFill>
                <a:srgbClr val="FF0000"/>
              </a:solidFill>
              <a:effectLst/>
              <a:uLnTx/>
              <a:uFillTx/>
              <a:latin typeface="Century Gothic" panose="020B0502020202020204" pitchFamily="34" charset="0"/>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entury Gothic" panose="020B0502020202020204" pitchFamily="34" charset="0"/>
              </a:rPr>
              <a:t>(Father Jim Gallagher SBD)</a:t>
            </a:r>
          </a:p>
        </p:txBody>
      </p:sp>
      <p:sp>
        <p:nvSpPr>
          <p:cNvPr id="34820" name="Rectangle 7"/>
          <p:cNvSpPr>
            <a:spLocks noChangeArrowheads="1"/>
          </p:cNvSpPr>
          <p:nvPr/>
        </p:nvSpPr>
        <p:spPr bwMode="auto">
          <a:xfrm>
            <a:off x="5776913" y="4860925"/>
            <a:ext cx="184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457200" marR="0" lvl="0" indent="-457200" algn="ctr"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0064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BACKGROUND TO THE virtues project</a:t>
            </a:r>
          </a:p>
        </p:txBody>
      </p:sp>
      <p:sp>
        <p:nvSpPr>
          <p:cNvPr id="3" name="TextBox 2">
            <a:extLst>
              <a:ext uri="{FF2B5EF4-FFF2-40B4-BE49-F238E27FC236}">
                <a16:creationId xmlns:a16="http://schemas.microsoft.com/office/drawing/2014/main" id="{7C8ABB5E-E568-45BE-9874-089D5A0D2333}"/>
              </a:ext>
            </a:extLst>
          </p:cNvPr>
          <p:cNvSpPr txBox="1"/>
          <p:nvPr/>
        </p:nvSpPr>
        <p:spPr>
          <a:xfrm>
            <a:off x="883920" y="2398642"/>
            <a:ext cx="10622279" cy="3416320"/>
          </a:xfrm>
          <a:prstGeom prst="rect">
            <a:avLst/>
          </a:prstGeom>
          <a:noFill/>
        </p:spPr>
        <p:txBody>
          <a:bodyPr wrap="square" rtlCol="0">
            <a:spAutoFit/>
          </a:bodyPr>
          <a:lstStyle/>
          <a:p>
            <a:pPr marL="285750" indent="-285750">
              <a:buFont typeface="Arial" panose="020B0604020202020204" pitchFamily="34" charset="0"/>
              <a:buChar char="•"/>
            </a:pPr>
            <a:r>
              <a:rPr lang="en-GB" dirty="0"/>
              <a:t>Initiated a conversation with St Peter and St Paul, one of the secondary schools in our trust who have been leading a virtues project.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Whole school focus on everyone having a clear understanding of what Catholic life is and how to articulate this.</a:t>
            </a:r>
          </a:p>
          <a:p>
            <a:endParaRPr lang="en-GB" dirty="0"/>
          </a:p>
          <a:p>
            <a:pPr marL="285750" indent="-285750">
              <a:buFont typeface="Arial" panose="020B0604020202020204" pitchFamily="34" charset="0"/>
              <a:buChar char="•"/>
            </a:pPr>
            <a:r>
              <a:rPr lang="en-GB" dirty="0"/>
              <a:t>Peter Giorgio’s training on Catholic life highlighted the needs for us as educators to celebrate and grow our children’s individual gifts. We wanted to include this in our school Mission statement and then help our children to use chosen virtues to live this out.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realised that our current school and Gospel values were not intertwined and did not link directly in to our school Mission statement.</a:t>
            </a:r>
          </a:p>
        </p:txBody>
      </p:sp>
    </p:spTree>
    <p:extLst>
      <p:ext uri="{BB962C8B-B14F-4D97-AF65-F5344CB8AC3E}">
        <p14:creationId xmlns:p14="http://schemas.microsoft.com/office/powerpoint/2010/main" val="228688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3F9623-B440-4011-B19C-B084DAA97649}"/>
              </a:ext>
            </a:extLst>
          </p:cNvPr>
          <p:cNvSpPr txBox="1"/>
          <p:nvPr/>
        </p:nvSpPr>
        <p:spPr>
          <a:xfrm>
            <a:off x="490330" y="1842052"/>
            <a:ext cx="11516139" cy="5447645"/>
          </a:xfrm>
          <a:prstGeom prst="rect">
            <a:avLst/>
          </a:prstGeom>
          <a:noFill/>
        </p:spPr>
        <p:txBody>
          <a:bodyPr wrap="square" rtlCol="0">
            <a:spAutoFit/>
          </a:bodyPr>
          <a:lstStyle/>
          <a:p>
            <a:endParaRPr lang="en-GB" sz="1600" dirty="0"/>
          </a:p>
          <a:p>
            <a:pPr algn="ctr"/>
            <a:r>
              <a:rPr lang="en-GB" sz="2400" b="1" dirty="0"/>
              <a:t>Virtues  - what are virtues ?</a:t>
            </a:r>
          </a:p>
          <a:p>
            <a:pPr algn="ctr"/>
            <a:endParaRPr lang="en-GB" sz="2400" b="1" dirty="0"/>
          </a:p>
          <a:p>
            <a:r>
              <a:rPr lang="en-GB" dirty="0"/>
              <a:t>Definition of a virtue : - </a:t>
            </a:r>
          </a:p>
          <a:p>
            <a:r>
              <a:rPr lang="en-GB" dirty="0"/>
              <a:t>A virtue is moral excellence. A virtue is a trait or quality that is deemed to be morally good and thus is valued as a foundation of principle and good moral being. In other words, it is a behaviour that shows high moral standards: doing what is right and avoiding what is wrong.</a:t>
            </a:r>
          </a:p>
          <a:p>
            <a:r>
              <a:rPr lang="en-GB" dirty="0"/>
              <a:t>Jesus’ words in John’s gospel express the aim of human life as ‘human flourishing’ (Eudaimonia). Our whole business in this life is to flourish by seeking to form our character through the pursuit of personal strengths called virtues: excellences of character which can be  theological, moral, civic, intellectual and performative. </a:t>
            </a:r>
          </a:p>
          <a:p>
            <a:r>
              <a:rPr lang="en-GB" dirty="0"/>
              <a:t>Therefore if we can aid the character development of our children  we can help them to flourish.</a:t>
            </a:r>
          </a:p>
          <a:p>
            <a:r>
              <a:rPr lang="en-GB" dirty="0"/>
              <a:t>Virtues are habits we should use them daily almost without thinking !</a:t>
            </a:r>
          </a:p>
          <a:p>
            <a:r>
              <a:rPr lang="en-GB" dirty="0"/>
              <a:t>Character education is an umbrella term for all explicit and implicit educational activities that helps young people develop positive personal strengths called virtues.</a:t>
            </a:r>
          </a:p>
          <a:p>
            <a:endParaRPr lang="en-GB" sz="1600" dirty="0"/>
          </a:p>
          <a:p>
            <a:endParaRPr lang="en-GB" sz="1600" dirty="0"/>
          </a:p>
          <a:p>
            <a:endParaRPr lang="en-GB" dirty="0"/>
          </a:p>
          <a:p>
            <a:endParaRPr lang="en-GB" dirty="0"/>
          </a:p>
        </p:txBody>
      </p:sp>
    </p:spTree>
    <p:extLst>
      <p:ext uri="{BB962C8B-B14F-4D97-AF65-F5344CB8AC3E}">
        <p14:creationId xmlns:p14="http://schemas.microsoft.com/office/powerpoint/2010/main" val="118315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3E0EDE-0A05-4C1A-AC8F-C2BA40FD04AA}"/>
              </a:ext>
            </a:extLst>
          </p:cNvPr>
          <p:cNvSpPr txBox="1"/>
          <p:nvPr/>
        </p:nvSpPr>
        <p:spPr>
          <a:xfrm>
            <a:off x="2822714" y="1484243"/>
            <a:ext cx="6944138" cy="646331"/>
          </a:xfrm>
          <a:prstGeom prst="rect">
            <a:avLst/>
          </a:prstGeom>
          <a:noFill/>
        </p:spPr>
        <p:txBody>
          <a:bodyPr wrap="square" rtlCol="0">
            <a:spAutoFit/>
          </a:bodyPr>
          <a:lstStyle/>
          <a:p>
            <a:endParaRPr lang="en-GB" dirty="0"/>
          </a:p>
          <a:p>
            <a:endParaRPr lang="en-GB" dirty="0"/>
          </a:p>
        </p:txBody>
      </p:sp>
      <p:sp>
        <p:nvSpPr>
          <p:cNvPr id="3" name="TextBox 2">
            <a:extLst>
              <a:ext uri="{FF2B5EF4-FFF2-40B4-BE49-F238E27FC236}">
                <a16:creationId xmlns:a16="http://schemas.microsoft.com/office/drawing/2014/main" id="{266754E0-27D5-47A9-A3D3-A4A63677BEE6}"/>
              </a:ext>
            </a:extLst>
          </p:cNvPr>
          <p:cNvSpPr txBox="1"/>
          <p:nvPr/>
        </p:nvSpPr>
        <p:spPr>
          <a:xfrm>
            <a:off x="1152939" y="2002375"/>
            <a:ext cx="9899374" cy="4524315"/>
          </a:xfrm>
          <a:prstGeom prst="rect">
            <a:avLst/>
          </a:prstGeom>
          <a:noFill/>
        </p:spPr>
        <p:txBody>
          <a:bodyPr wrap="square" rtlCol="0">
            <a:spAutoFit/>
          </a:bodyPr>
          <a:lstStyle/>
          <a:p>
            <a:r>
              <a:rPr lang="en-GB" dirty="0"/>
              <a:t> </a:t>
            </a:r>
            <a:r>
              <a:rPr lang="en-GB" b="1" dirty="0"/>
              <a:t>During our discussions : -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felt it was time to relook at the wording of the Mission Statement and link it more closely to our school values so that the children have a clear understanding of how they will grow during their time with us enabling them to  fully live this statement out.</a:t>
            </a:r>
          </a:p>
          <a:p>
            <a:pPr marL="285750" indent="-285750">
              <a:buFont typeface="Arial" panose="020B0604020202020204" pitchFamily="34" charset="0"/>
              <a:buChar char="•"/>
            </a:pPr>
            <a:r>
              <a:rPr lang="en-GB" dirty="0"/>
              <a:t>We discussed how we wanted to further develop the idea sown in the training by Peter Giorgio that all our children are </a:t>
            </a:r>
            <a:r>
              <a:rPr lang="en-GB" b="1" dirty="0"/>
              <a:t>gifts</a:t>
            </a:r>
            <a:r>
              <a:rPr lang="en-GB" dirty="0"/>
              <a:t> from God. We felt it was important to recognise that it is what our children do with their gifts, how we promote and develop these gifts that will enable them all to be the best they possibly can be. </a:t>
            </a:r>
          </a:p>
          <a:p>
            <a:pPr marL="285750" indent="-285750">
              <a:buFont typeface="Arial" panose="020B0604020202020204" pitchFamily="34" charset="0"/>
              <a:buChar char="•"/>
            </a:pPr>
            <a:r>
              <a:rPr lang="en-GB" dirty="0"/>
              <a:t>We also recognised that they are all on a journey with us, their time with us is only part of that journey, but nevertheless a very important part of it. Therefore the imagery of the footsteps we thought was really important.</a:t>
            </a:r>
          </a:p>
          <a:p>
            <a:pPr marL="285750" indent="-285750">
              <a:buFont typeface="Arial" panose="020B0604020202020204" pitchFamily="34" charset="0"/>
              <a:buChar char="•"/>
            </a:pPr>
            <a:r>
              <a:rPr lang="en-GB" dirty="0"/>
              <a:t>We felt we would like to re look at the wording in the Mission Statement, select virtues which linked to our Gospel values and learning attitudes which would therefore encapsulate the English Martyrs Way helping us all to fully live out the Mission Statement.</a:t>
            </a:r>
          </a:p>
        </p:txBody>
      </p:sp>
    </p:spTree>
    <p:extLst>
      <p:ext uri="{BB962C8B-B14F-4D97-AF65-F5344CB8AC3E}">
        <p14:creationId xmlns:p14="http://schemas.microsoft.com/office/powerpoint/2010/main" val="249860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
            <a:ext cx="8610600" cy="1293028"/>
          </a:xfrm>
        </p:spPr>
        <p:txBody>
          <a:bodyPr/>
          <a:lstStyle/>
          <a:p>
            <a:pPr algn="ctr"/>
            <a:r>
              <a:rPr lang="en-GB" dirty="0"/>
              <a:t>Our proposal</a:t>
            </a:r>
          </a:p>
        </p:txBody>
      </p:sp>
      <p:sp>
        <p:nvSpPr>
          <p:cNvPr id="5" name="Content Placeholder 4"/>
          <p:cNvSpPr>
            <a:spLocks noGrp="1"/>
          </p:cNvSpPr>
          <p:nvPr>
            <p:ph idx="1"/>
          </p:nvPr>
        </p:nvSpPr>
        <p:spPr>
          <a:xfrm>
            <a:off x="685800" y="1234440"/>
            <a:ext cx="10820400" cy="5516880"/>
          </a:xfrm>
        </p:spPr>
        <p:txBody>
          <a:bodyPr/>
          <a:lstStyle/>
          <a:p>
            <a:r>
              <a:rPr lang="en-GB" dirty="0"/>
              <a:t>We produce our own bespoke ‘English Martyrs Way’ version of the Jesuit Pupil Profile (JPP) choosing our 10 virtues which we would focus on with our children. These virtues would have their roots in the Gospel and be linked to our Mission Statement.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088" y="2761801"/>
            <a:ext cx="3603195" cy="3594043"/>
          </a:xfrm>
          <a:prstGeom prst="rect">
            <a:avLst/>
          </a:prstGeom>
        </p:spPr>
      </p:pic>
      <p:sp>
        <p:nvSpPr>
          <p:cNvPr id="6" name="Rectangle 2"/>
          <p:cNvSpPr>
            <a:spLocks noChangeArrowheads="1"/>
          </p:cNvSpPr>
          <p:nvPr/>
        </p:nvSpPr>
        <p:spPr bwMode="auto">
          <a:xfrm>
            <a:off x="5773783" y="3171697"/>
            <a:ext cx="641821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0000"/>
                </a:solidFill>
                <a:effectLst/>
                <a:uLnTx/>
                <a:uFillTx/>
                <a:latin typeface="+mn-lt"/>
                <a:ea typeface="+mn-ea"/>
                <a:cs typeface="+mn-cs"/>
              </a:rPr>
              <a:t>“The mission statement expresses the vision and values of the school</a:t>
            </a:r>
            <a:r>
              <a:rPr lang="en-GB" altLang="en-US" sz="2400" dirty="0">
                <a:solidFill>
                  <a:srgbClr val="FF0000"/>
                </a:solidFill>
                <a:latin typeface="+mn-lt"/>
              </a:rPr>
              <a:t> </a:t>
            </a:r>
            <a:r>
              <a:rPr kumimoji="0" lang="en-GB" altLang="en-US" sz="2400" b="0" i="0" u="none" strike="noStrike" kern="1200" cap="none" spc="0" normalizeH="0" baseline="0" noProof="0" dirty="0">
                <a:ln>
                  <a:noFill/>
                </a:ln>
                <a:solidFill>
                  <a:srgbClr val="FF0000"/>
                </a:solidFill>
                <a:effectLst/>
                <a:uLnTx/>
                <a:uFillTx/>
                <a:latin typeface="+mn-lt"/>
                <a:ea typeface="+mn-ea"/>
                <a:cs typeface="+mn-cs"/>
              </a:rPr>
              <a:t>and sets out a commitment to the future.”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mn-lt"/>
                <a:ea typeface="+mn-ea"/>
                <a:cs typeface="+mn-cs"/>
              </a:rPr>
              <a:t>(Bowring-</a:t>
            </a:r>
            <a:r>
              <a:rPr kumimoji="0" lang="en-GB" altLang="en-US" sz="2400" b="0" i="0" u="none" strike="noStrike" kern="1200" cap="none" spc="0" normalizeH="0" baseline="0" noProof="0" dirty="0" err="1">
                <a:ln>
                  <a:noFill/>
                </a:ln>
                <a:solidFill>
                  <a:prstClr val="black"/>
                </a:solidFill>
                <a:effectLst/>
                <a:uLnTx/>
                <a:uFillTx/>
                <a:latin typeface="+mn-lt"/>
                <a:ea typeface="+mn-ea"/>
                <a:cs typeface="+mn-cs"/>
              </a:rPr>
              <a:t>Carr</a:t>
            </a:r>
            <a:r>
              <a:rPr kumimoji="0" lang="en-GB" altLang="en-US" sz="2400" b="0" i="0" u="none" strike="noStrike" kern="1200" cap="none" spc="0" normalizeH="0" baseline="0" noProof="0" dirty="0">
                <a:ln>
                  <a:noFill/>
                </a:ln>
                <a:solidFill>
                  <a:prstClr val="black"/>
                </a:solidFill>
                <a:effectLst/>
                <a:uLnTx/>
                <a:uFillTx/>
                <a:latin typeface="+mn-lt"/>
                <a:ea typeface="+mn-ea"/>
                <a:cs typeface="+mn-cs"/>
              </a:rPr>
              <a:t> &amp; West-Burnham; 1995: 10 </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altLang="en-US" sz="2400" b="0" i="1" u="none" strike="noStrike" kern="1200" cap="none" spc="0" normalizeH="0" baseline="0" noProof="0" dirty="0">
                <a:ln>
                  <a:noFill/>
                </a:ln>
                <a:solidFill>
                  <a:prstClr val="black"/>
                </a:solidFill>
                <a:effectLst/>
                <a:uLnTx/>
                <a:uFillTx/>
                <a:latin typeface="+mn-lt"/>
                <a:ea typeface="+mn-ea"/>
                <a:cs typeface="+mn-cs"/>
              </a:rPr>
              <a:t>The Holistic Nature of Quality:</a:t>
            </a:r>
            <a:r>
              <a:rPr kumimoji="0" lang="en-GB" altLang="en-US" sz="24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mn-lt"/>
                <a:ea typeface="+mn-ea"/>
                <a:cs typeface="+mn-cs"/>
              </a:rPr>
              <a:t>A seminar and workshop, 6</a:t>
            </a:r>
            <a:r>
              <a:rPr kumimoji="0" lang="en-GB" altLang="en-US" sz="2400" b="0" i="0" u="none" strike="noStrike" kern="1200" cap="none" spc="0" normalizeH="0" baseline="30000" noProof="0" dirty="0">
                <a:ln>
                  <a:noFill/>
                </a:ln>
                <a:solidFill>
                  <a:prstClr val="black"/>
                </a:solidFill>
                <a:effectLst/>
                <a:uLnTx/>
                <a:uFillTx/>
                <a:latin typeface="+mn-lt"/>
                <a:ea typeface="+mn-ea"/>
                <a:cs typeface="+mn-cs"/>
              </a:rPr>
              <a:t>th</a:t>
            </a:r>
            <a:r>
              <a:rPr kumimoji="0" lang="en-GB" altLang="en-US" sz="2400" b="0" i="0" u="none" strike="noStrike" kern="1200" cap="none" spc="0" normalizeH="0" baseline="0" noProof="0" dirty="0">
                <a:ln>
                  <a:noFill/>
                </a:ln>
                <a:solidFill>
                  <a:prstClr val="black"/>
                </a:solidFill>
                <a:effectLst/>
                <a:uLnTx/>
                <a:uFillTx/>
                <a:latin typeface="+mn-lt"/>
                <a:ea typeface="+mn-ea"/>
                <a:cs typeface="+mn-cs"/>
              </a:rPr>
              <a:t> March 1995)</a:t>
            </a:r>
          </a:p>
        </p:txBody>
      </p:sp>
    </p:spTree>
    <p:extLst>
      <p:ext uri="{BB962C8B-B14F-4D97-AF65-F5344CB8AC3E}">
        <p14:creationId xmlns:p14="http://schemas.microsoft.com/office/powerpoint/2010/main" val="186993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8823" y="1541417"/>
            <a:ext cx="2795451" cy="1175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Staff meeting Lent 2 to discuss the proposal.</a:t>
            </a:r>
          </a:p>
        </p:txBody>
      </p:sp>
      <p:sp>
        <p:nvSpPr>
          <p:cNvPr id="3" name="Rounded Rectangle 2"/>
          <p:cNvSpPr/>
          <p:nvPr/>
        </p:nvSpPr>
        <p:spPr>
          <a:xfrm>
            <a:off x="4201886" y="1541416"/>
            <a:ext cx="2795451" cy="1175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FGB meeting Lent 2 to discuss with governors.</a:t>
            </a:r>
          </a:p>
        </p:txBody>
      </p:sp>
      <p:sp>
        <p:nvSpPr>
          <p:cNvPr id="4" name="Rounded Rectangle 3"/>
          <p:cNvSpPr/>
          <p:nvPr/>
        </p:nvSpPr>
        <p:spPr>
          <a:xfrm>
            <a:off x="8024949" y="1325218"/>
            <a:ext cx="2795451" cy="1391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Discuss proposal with parents forum Pentecost 1 and involve parish through newsletter.</a:t>
            </a:r>
          </a:p>
        </p:txBody>
      </p:sp>
      <p:sp>
        <p:nvSpPr>
          <p:cNvPr id="5" name="Rounded Rectangle 4"/>
          <p:cNvSpPr/>
          <p:nvPr/>
        </p:nvSpPr>
        <p:spPr>
          <a:xfrm>
            <a:off x="8024949" y="4136571"/>
            <a:ext cx="2795451" cy="1175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Discuss with school council Pentecost 1</a:t>
            </a:r>
          </a:p>
        </p:txBody>
      </p:sp>
      <p:sp>
        <p:nvSpPr>
          <p:cNvPr id="6" name="Rounded Rectangle 5"/>
          <p:cNvSpPr/>
          <p:nvPr/>
        </p:nvSpPr>
        <p:spPr>
          <a:xfrm>
            <a:off x="4201886" y="4136570"/>
            <a:ext cx="2795451" cy="1376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Gather information from stakeholders on wording  for Mission Statement and 10 virtues for the EM way Pentecost 1</a:t>
            </a:r>
          </a:p>
        </p:txBody>
      </p:sp>
      <p:sp>
        <p:nvSpPr>
          <p:cNvPr id="8" name="Rounded Rectangle 7"/>
          <p:cNvSpPr/>
          <p:nvPr/>
        </p:nvSpPr>
        <p:spPr>
          <a:xfrm>
            <a:off x="378823" y="4136570"/>
            <a:ext cx="2795451" cy="1175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Create imagery Pentecost 2  and set up ready for launch in September 2021.</a:t>
            </a:r>
          </a:p>
        </p:txBody>
      </p:sp>
      <p:sp>
        <p:nvSpPr>
          <p:cNvPr id="9" name="Right Arrow 8"/>
          <p:cNvSpPr/>
          <p:nvPr/>
        </p:nvSpPr>
        <p:spPr>
          <a:xfrm>
            <a:off x="3265714" y="1959429"/>
            <a:ext cx="836023"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0800000">
            <a:off x="3265714" y="4554582"/>
            <a:ext cx="836023"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7093131" y="4554581"/>
            <a:ext cx="836023"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5400000">
            <a:off x="9004662" y="3209108"/>
            <a:ext cx="836023"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093131" y="1959429"/>
            <a:ext cx="836023"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6200000">
            <a:off x="1358536" y="3209109"/>
            <a:ext cx="836023"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250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821E-069A-4EBC-943B-FC2D7E4AF399}"/>
              </a:ext>
            </a:extLst>
          </p:cNvPr>
          <p:cNvSpPr>
            <a:spLocks noGrp="1"/>
          </p:cNvSpPr>
          <p:nvPr>
            <p:ph type="ctrTitle"/>
          </p:nvPr>
        </p:nvSpPr>
        <p:spPr>
          <a:xfrm>
            <a:off x="4038600" y="1666245"/>
            <a:ext cx="9448800" cy="375915"/>
          </a:xfrm>
        </p:spPr>
        <p:txBody>
          <a:bodyPr>
            <a:normAutofit fontScale="90000"/>
          </a:bodyPr>
          <a:lstStyle/>
          <a:p>
            <a:r>
              <a:rPr lang="en-GB" dirty="0"/>
              <a:t>OUR VIRTUES</a:t>
            </a:r>
          </a:p>
        </p:txBody>
      </p:sp>
      <p:sp>
        <p:nvSpPr>
          <p:cNvPr id="3" name="Subtitle 2">
            <a:extLst>
              <a:ext uri="{FF2B5EF4-FFF2-40B4-BE49-F238E27FC236}">
                <a16:creationId xmlns:a16="http://schemas.microsoft.com/office/drawing/2014/main" id="{92CFE35C-1975-4E4E-922C-2AAB36116311}"/>
              </a:ext>
            </a:extLst>
          </p:cNvPr>
          <p:cNvSpPr>
            <a:spLocks noGrp="1"/>
          </p:cNvSpPr>
          <p:nvPr>
            <p:ph type="subTitle" idx="1"/>
          </p:nvPr>
        </p:nvSpPr>
        <p:spPr>
          <a:xfrm>
            <a:off x="1219200" y="2382520"/>
            <a:ext cx="9448800" cy="2809235"/>
          </a:xfrm>
        </p:spPr>
        <p:txBody>
          <a:bodyPr/>
          <a:lstStyle/>
          <a:p>
            <a:pPr algn="ctr"/>
            <a:r>
              <a:rPr lang="en-GB" sz="2800" dirty="0"/>
              <a:t>After consulting staff, parents, governors, children and the parish our 10 chosen virtues are : - </a:t>
            </a:r>
          </a:p>
          <a:p>
            <a:pPr algn="ctr"/>
            <a:r>
              <a:rPr lang="en-GB" sz="2800" b="1" dirty="0"/>
              <a:t>Love, Faith, Forgiveness, Courage, Patience, Kindness, Confidence, Resilience, Respect and Love of learning .</a:t>
            </a:r>
          </a:p>
          <a:p>
            <a:endParaRPr lang="en-GB" dirty="0"/>
          </a:p>
        </p:txBody>
      </p:sp>
    </p:spTree>
    <p:extLst>
      <p:ext uri="{BB962C8B-B14F-4D97-AF65-F5344CB8AC3E}">
        <p14:creationId xmlns:p14="http://schemas.microsoft.com/office/powerpoint/2010/main" val="266673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764373"/>
            <a:ext cx="11386930" cy="1293028"/>
          </a:xfrm>
        </p:spPr>
        <p:txBody>
          <a:bodyPr>
            <a:normAutofit/>
          </a:bodyPr>
          <a:lstStyle/>
          <a:p>
            <a:pPr algn="ctr"/>
            <a:r>
              <a:rPr lang="en-GB" dirty="0"/>
              <a:t>IMAGERY</a:t>
            </a:r>
          </a:p>
        </p:txBody>
      </p:sp>
      <p:sp>
        <p:nvSpPr>
          <p:cNvPr id="3" name="Content Placeholder 2"/>
          <p:cNvSpPr>
            <a:spLocks noGrp="1"/>
          </p:cNvSpPr>
          <p:nvPr>
            <p:ph idx="1"/>
          </p:nvPr>
        </p:nvSpPr>
        <p:spPr>
          <a:xfrm>
            <a:off x="685800" y="1905000"/>
            <a:ext cx="10820400" cy="4572000"/>
          </a:xfrm>
        </p:spPr>
        <p:txBody>
          <a:bodyPr>
            <a:normAutofit fontScale="85000" lnSpcReduction="20000"/>
          </a:bodyPr>
          <a:lstStyle/>
          <a:p>
            <a:r>
              <a:rPr lang="en-GB" dirty="0"/>
              <a:t>We wanted to create an image to go with the English Martyrs way which would</a:t>
            </a:r>
          </a:p>
          <a:p>
            <a:r>
              <a:rPr lang="en-GB" dirty="0"/>
              <a:t>Appear alongside the Mission Statement, on our prospectus etc.</a:t>
            </a:r>
          </a:p>
          <a:p>
            <a:r>
              <a:rPr lang="en-GB" dirty="0"/>
              <a:t>We felt it should  include : - </a:t>
            </a:r>
          </a:p>
          <a:p>
            <a:r>
              <a:rPr lang="en-GB" dirty="0"/>
              <a:t>Footsteps – possibly a pair of feet, one in front of the other – each foot with 5 virtues on ? Physical feet in the school environment , each foot representing a virtue where possible linked to the area of the school environment.</a:t>
            </a:r>
          </a:p>
          <a:p>
            <a:r>
              <a:rPr lang="en-GB" dirty="0"/>
              <a:t>A journey – central image for the school and parish board  - map of the school environment where each foot is located and the virtue it represents, EM child starting on the journey with their rucksack and examples of how they can evidence each virtue to fill their rucksack by each footstep.</a:t>
            </a:r>
          </a:p>
          <a:p>
            <a:r>
              <a:rPr lang="en-GB" dirty="0"/>
              <a:t>Ruck sack being filled as the children undertake their journey and grow </a:t>
            </a:r>
            <a:r>
              <a:rPr lang="en-GB" dirty="0" err="1"/>
              <a:t>eg</a:t>
            </a:r>
            <a:r>
              <a:rPr lang="en-GB" dirty="0"/>
              <a:t> this would be filled with their gifts and their virtues.( links well with our resilience rucksack )</a:t>
            </a:r>
          </a:p>
          <a:p>
            <a:endParaRPr lang="en-GB" dirty="0"/>
          </a:p>
          <a:p>
            <a:pPr marL="0" indent="0">
              <a:buNone/>
            </a:pPr>
            <a:r>
              <a:rPr lang="en-GB" b="1" i="1" dirty="0"/>
              <a:t>“Excellence is an art won by training and habituation. We do not act rightly because we have excellence, but we rather have this because we have acted rightly. We are what we repeatedly do. Excellence, then, is not an act but a habit.” (Aristotle) </a:t>
            </a:r>
          </a:p>
        </p:txBody>
      </p:sp>
    </p:spTree>
    <p:extLst>
      <p:ext uri="{BB962C8B-B14F-4D97-AF65-F5344CB8AC3E}">
        <p14:creationId xmlns:p14="http://schemas.microsoft.com/office/powerpoint/2010/main" val="181175181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2E09A25600640A9A208D805DA5738" ma:contentTypeVersion="14" ma:contentTypeDescription="Create a new document." ma:contentTypeScope="" ma:versionID="a2e19cf1ee0b69975e835a28b1a0a3af">
  <xsd:schema xmlns:xsd="http://www.w3.org/2001/XMLSchema" xmlns:xs="http://www.w3.org/2001/XMLSchema" xmlns:p="http://schemas.microsoft.com/office/2006/metadata/properties" xmlns:ns3="6b512936-ef61-4c43-b331-a802d06f51d6" xmlns:ns4="aa205cbc-76ec-48ae-8208-31db450513f7" targetNamespace="http://schemas.microsoft.com/office/2006/metadata/properties" ma:root="true" ma:fieldsID="5e3546f137daa3d2e1c2b682ca63a349" ns3:_="" ns4:_="">
    <xsd:import namespace="6b512936-ef61-4c43-b331-a802d06f51d6"/>
    <xsd:import namespace="aa205cbc-76ec-48ae-8208-31db450513f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12936-ef61-4c43-b331-a802d06f5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205cbc-76ec-48ae-8208-31db450513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B61BA-59B9-4D74-A608-47E18FD1EC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512936-ef61-4c43-b331-a802d06f51d6"/>
    <ds:schemaRef ds:uri="aa205cbc-76ec-48ae-8208-31db450513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119ACD-9044-45F9-B647-6172468612D8}">
  <ds:schemaRefs>
    <ds:schemaRef ds:uri="http://purl.org/dc/elements/1.1/"/>
    <ds:schemaRef ds:uri="http://schemas.microsoft.com/office/2006/metadata/properties"/>
    <ds:schemaRef ds:uri="aa205cbc-76ec-48ae-8208-31db450513f7"/>
    <ds:schemaRef ds:uri="http://purl.org/dc/terms/"/>
    <ds:schemaRef ds:uri="6b512936-ef61-4c43-b331-a802d06f51d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62BE7B5-7E56-4ABB-B64E-94739D71E6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9538</TotalTime>
  <Words>1332</Words>
  <Application>Microsoft Office PowerPoint</Application>
  <PresentationFormat>Widescreen</PresentationFormat>
  <Paragraphs>85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Times New Roman</vt:lpstr>
      <vt:lpstr>Vapor Trail</vt:lpstr>
      <vt:lpstr>Our mission statement and virtues</vt:lpstr>
      <vt:lpstr>PowerPoint Presentation</vt:lpstr>
      <vt:lpstr>BACKGROUND TO THE virtues project</vt:lpstr>
      <vt:lpstr>PowerPoint Presentation</vt:lpstr>
      <vt:lpstr>PowerPoint Presentation</vt:lpstr>
      <vt:lpstr>Our proposal</vt:lpstr>
      <vt:lpstr>PowerPoint Presentation</vt:lpstr>
      <vt:lpstr>OUR VIRTUES</vt:lpstr>
      <vt:lpstr>IMAGERY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mission</dc:title>
  <dc:creator>Robert Woodgate</dc:creator>
  <cp:lastModifiedBy>M Valiente</cp:lastModifiedBy>
  <cp:revision>65</cp:revision>
  <cp:lastPrinted>2021-08-30T09:43:54Z</cp:lastPrinted>
  <dcterms:created xsi:type="dcterms:W3CDTF">2020-06-03T08:55:28Z</dcterms:created>
  <dcterms:modified xsi:type="dcterms:W3CDTF">2023-05-15T09:38:18Z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0x0101004AE2E09A25600640A9A208D805DA5738</vt:lpwstr>
  </property>
</Properties>
</file>